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1"/>
  </p:sldMasterIdLst>
  <p:notesMasterIdLst>
    <p:notesMasterId r:id="rId46"/>
  </p:notesMasterIdLst>
  <p:handoutMasterIdLst>
    <p:handoutMasterId r:id="rId47"/>
  </p:handoutMasterIdLst>
  <p:sldIdLst>
    <p:sldId id="256" r:id="rId2"/>
    <p:sldId id="467" r:id="rId3"/>
    <p:sldId id="481" r:id="rId4"/>
    <p:sldId id="473" r:id="rId5"/>
    <p:sldId id="474" r:id="rId6"/>
    <p:sldId id="475" r:id="rId7"/>
    <p:sldId id="476" r:id="rId8"/>
    <p:sldId id="477" r:id="rId9"/>
    <p:sldId id="478" r:id="rId10"/>
    <p:sldId id="479" r:id="rId11"/>
    <p:sldId id="480" r:id="rId12"/>
    <p:sldId id="465" r:id="rId13"/>
    <p:sldId id="404" r:id="rId14"/>
    <p:sldId id="413" r:id="rId15"/>
    <p:sldId id="414" r:id="rId16"/>
    <p:sldId id="415" r:id="rId17"/>
    <p:sldId id="418" r:id="rId18"/>
    <p:sldId id="410" r:id="rId19"/>
    <p:sldId id="457" r:id="rId20"/>
    <p:sldId id="450" r:id="rId21"/>
    <p:sldId id="452" r:id="rId22"/>
    <p:sldId id="453" r:id="rId23"/>
    <p:sldId id="454" r:id="rId24"/>
    <p:sldId id="469" r:id="rId25"/>
    <p:sldId id="424" r:id="rId26"/>
    <p:sldId id="458" r:id="rId27"/>
    <p:sldId id="460" r:id="rId28"/>
    <p:sldId id="419" r:id="rId29"/>
    <p:sldId id="442" r:id="rId30"/>
    <p:sldId id="443" r:id="rId31"/>
    <p:sldId id="446" r:id="rId32"/>
    <p:sldId id="468" r:id="rId33"/>
    <p:sldId id="447" r:id="rId34"/>
    <p:sldId id="472" r:id="rId35"/>
    <p:sldId id="463" r:id="rId36"/>
    <p:sldId id="470" r:id="rId37"/>
    <p:sldId id="471" r:id="rId38"/>
    <p:sldId id="464" r:id="rId39"/>
    <p:sldId id="426" r:id="rId40"/>
    <p:sldId id="466" r:id="rId41"/>
    <p:sldId id="455" r:id="rId42"/>
    <p:sldId id="482" r:id="rId43"/>
    <p:sldId id="456" r:id="rId44"/>
    <p:sldId id="412" r:id="rId45"/>
  </p:sldIdLst>
  <p:sldSz cx="9906000" cy="6858000" type="A4"/>
  <p:notesSz cx="6794500" cy="9906000"/>
  <p:defaultTextStyle>
    <a:defPPr>
      <a:defRPr lang="en-GB"/>
    </a:defPPr>
    <a:lvl1pPr algn="l" rtl="0" eaLnBrk="0" fontAlgn="base" hangingPunct="0">
      <a:spcBef>
        <a:spcPct val="50000"/>
      </a:spcBef>
      <a:spcAft>
        <a:spcPct val="0"/>
      </a:spcAft>
      <a:defRPr sz="900" b="1" kern="1200">
        <a:solidFill>
          <a:schemeClr val="bg1"/>
        </a:solidFill>
        <a:latin typeface="Tahoma" pitchFamily="34" charset="0"/>
        <a:ea typeface="+mn-ea"/>
        <a:cs typeface="+mn-cs"/>
      </a:defRPr>
    </a:lvl1pPr>
    <a:lvl2pPr marL="457200" algn="l" rtl="0" eaLnBrk="0" fontAlgn="base" hangingPunct="0">
      <a:spcBef>
        <a:spcPct val="50000"/>
      </a:spcBef>
      <a:spcAft>
        <a:spcPct val="0"/>
      </a:spcAft>
      <a:defRPr sz="900" b="1" kern="1200">
        <a:solidFill>
          <a:schemeClr val="bg1"/>
        </a:solidFill>
        <a:latin typeface="Tahoma" pitchFamily="34" charset="0"/>
        <a:ea typeface="+mn-ea"/>
        <a:cs typeface="+mn-cs"/>
      </a:defRPr>
    </a:lvl2pPr>
    <a:lvl3pPr marL="914400" algn="l" rtl="0" eaLnBrk="0" fontAlgn="base" hangingPunct="0">
      <a:spcBef>
        <a:spcPct val="50000"/>
      </a:spcBef>
      <a:spcAft>
        <a:spcPct val="0"/>
      </a:spcAft>
      <a:defRPr sz="900" b="1" kern="1200">
        <a:solidFill>
          <a:schemeClr val="bg1"/>
        </a:solidFill>
        <a:latin typeface="Tahoma" pitchFamily="34" charset="0"/>
        <a:ea typeface="+mn-ea"/>
        <a:cs typeface="+mn-cs"/>
      </a:defRPr>
    </a:lvl3pPr>
    <a:lvl4pPr marL="1371600" algn="l" rtl="0" eaLnBrk="0" fontAlgn="base" hangingPunct="0">
      <a:spcBef>
        <a:spcPct val="50000"/>
      </a:spcBef>
      <a:spcAft>
        <a:spcPct val="0"/>
      </a:spcAft>
      <a:defRPr sz="900" b="1" kern="1200">
        <a:solidFill>
          <a:schemeClr val="bg1"/>
        </a:solidFill>
        <a:latin typeface="Tahoma" pitchFamily="34" charset="0"/>
        <a:ea typeface="+mn-ea"/>
        <a:cs typeface="+mn-cs"/>
      </a:defRPr>
    </a:lvl4pPr>
    <a:lvl5pPr marL="1828800" algn="l" rtl="0" eaLnBrk="0" fontAlgn="base" hangingPunct="0">
      <a:spcBef>
        <a:spcPct val="5000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holas Coyne" initials="RSO/C/N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00"/>
    <a:srgbClr val="C7A775"/>
    <a:srgbClr val="00B5EF"/>
    <a:srgbClr val="A2DADE"/>
    <a:srgbClr val="EE2D24"/>
    <a:srgbClr val="CDE3A0"/>
    <a:srgbClr val="4E0B55"/>
    <a:srgbClr val="EFC8DF"/>
    <a:srgbClr val="FFF0A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7941" autoAdjust="0"/>
    <p:restoredTop sz="94949" autoAdjust="0"/>
  </p:normalViewPr>
  <p:slideViewPr>
    <p:cSldViewPr snapToGrid="0">
      <p:cViewPr>
        <p:scale>
          <a:sx n="100" d="100"/>
          <a:sy n="100" d="100"/>
        </p:scale>
        <p:origin x="-1428" y="-48"/>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3"/>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4" d="100"/>
        <a:sy n="74" d="100"/>
      </p:scale>
      <p:origin x="0" y="0"/>
    </p:cViewPr>
  </p:sorterViewPr>
  <p:notesViewPr>
    <p:cSldViewPr snapToGrid="0">
      <p:cViewPr varScale="1">
        <p:scale>
          <a:sx n="77" d="100"/>
          <a:sy n="77" d="100"/>
        </p:scale>
        <p:origin x="-2142" y="-78"/>
      </p:cViewPr>
      <p:guideLst>
        <p:guide orient="horz" pos="3120"/>
        <p:guide pos="213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573088"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a:spcBef>
                <a:spcPct val="0"/>
              </a:spcBef>
              <a:defRPr sz="1200" b="0">
                <a:solidFill>
                  <a:srgbClr val="000000"/>
                </a:solidFill>
                <a:latin typeface="Helvetica" pitchFamily="34" charset="0"/>
              </a:defRPr>
            </a:lvl1pPr>
          </a:lstStyle>
          <a:p>
            <a:endParaRPr lang="de-DE"/>
          </a:p>
        </p:txBody>
      </p:sp>
      <p:sp>
        <p:nvSpPr>
          <p:cNvPr id="126979" name="Rectangle 3"/>
          <p:cNvSpPr>
            <a:spLocks noGrp="1" noChangeArrowheads="1"/>
          </p:cNvSpPr>
          <p:nvPr>
            <p:ph type="dt" sz="quarter" idx="1"/>
          </p:nvPr>
        </p:nvSpPr>
        <p:spPr bwMode="auto">
          <a:xfrm>
            <a:off x="6097588" y="0"/>
            <a:ext cx="731837"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a:spcBef>
                <a:spcPct val="0"/>
              </a:spcBef>
              <a:defRPr sz="1200" b="0">
                <a:solidFill>
                  <a:srgbClr val="000000"/>
                </a:solidFill>
                <a:latin typeface="Helvetica" pitchFamily="34" charset="0"/>
              </a:defRPr>
            </a:lvl1pPr>
          </a:lstStyle>
          <a:p>
            <a:endParaRPr lang="de-DE"/>
          </a:p>
        </p:txBody>
      </p:sp>
      <p:sp>
        <p:nvSpPr>
          <p:cNvPr id="126980" name="Rectangle 4"/>
          <p:cNvSpPr>
            <a:spLocks noGrp="1" noChangeArrowheads="1"/>
          </p:cNvSpPr>
          <p:nvPr>
            <p:ph type="ftr" sz="quarter" idx="2"/>
          </p:nvPr>
        </p:nvSpPr>
        <p:spPr bwMode="auto">
          <a:xfrm>
            <a:off x="0" y="9715500"/>
            <a:ext cx="49212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a:spcBef>
                <a:spcPct val="0"/>
              </a:spcBef>
              <a:defRPr sz="1200" b="0">
                <a:solidFill>
                  <a:srgbClr val="000000"/>
                </a:solidFill>
                <a:latin typeface="Helvetica" pitchFamily="34" charset="0"/>
              </a:defRPr>
            </a:lvl1pPr>
          </a:lstStyle>
          <a:p>
            <a:endParaRPr lang="de-DE"/>
          </a:p>
        </p:txBody>
      </p:sp>
      <p:sp>
        <p:nvSpPr>
          <p:cNvPr id="126981" name="Rectangle 5"/>
          <p:cNvSpPr>
            <a:spLocks noGrp="1" noChangeArrowheads="1"/>
          </p:cNvSpPr>
          <p:nvPr>
            <p:ph type="sldNum" sz="quarter" idx="3"/>
          </p:nvPr>
        </p:nvSpPr>
        <p:spPr bwMode="auto">
          <a:xfrm>
            <a:off x="6643688" y="9715500"/>
            <a:ext cx="185737"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a:spcBef>
                <a:spcPct val="0"/>
              </a:spcBef>
              <a:defRPr sz="1200" b="0">
                <a:solidFill>
                  <a:srgbClr val="000000"/>
                </a:solidFill>
                <a:latin typeface="Helvetica" pitchFamily="34" charset="0"/>
              </a:defRPr>
            </a:lvl1pPr>
          </a:lstStyle>
          <a:p>
            <a:fld id="{4D959AD9-DF3E-4161-A9B3-1D87855C401C}" type="slidenum">
              <a:rPr lang="de-DE"/>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a:spcBef>
                <a:spcPct val="0"/>
              </a:spcBef>
              <a:defRPr sz="1200" b="0">
                <a:solidFill>
                  <a:schemeClr val="tx1"/>
                </a:solidFill>
                <a:latin typeface="Times New Roman" pitchFamily="18" charset="0"/>
              </a:defRPr>
            </a:lvl1pPr>
          </a:lstStyle>
          <a:p>
            <a:endParaRPr lang="de-DE"/>
          </a:p>
        </p:txBody>
      </p:sp>
      <p:sp>
        <p:nvSpPr>
          <p:cNvPr id="3075" name="Rectangle 3"/>
          <p:cNvSpPr>
            <a:spLocks noGrp="1" noChangeArrowheads="1"/>
          </p:cNvSpPr>
          <p:nvPr>
            <p:ph type="dt" idx="1"/>
          </p:nvPr>
        </p:nvSpPr>
        <p:spPr bwMode="auto">
          <a:xfrm>
            <a:off x="3851275" y="0"/>
            <a:ext cx="2943225" cy="49530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a:spcBef>
                <a:spcPct val="0"/>
              </a:spcBef>
              <a:defRPr sz="1200" b="0">
                <a:solidFill>
                  <a:schemeClr val="tx1"/>
                </a:solidFill>
                <a:latin typeface="Times New Roman" pitchFamily="18" charset="0"/>
              </a:defRPr>
            </a:lvl1pPr>
          </a:lstStyle>
          <a:p>
            <a:endParaRPr lang="de-DE"/>
          </a:p>
        </p:txBody>
      </p:sp>
      <p:sp>
        <p:nvSpPr>
          <p:cNvPr id="3076" name="Rectangle 4"/>
          <p:cNvSpPr>
            <a:spLocks noGrp="1" noRot="1" noChangeAspect="1" noChangeArrowheads="1" noTextEdit="1"/>
          </p:cNvSpPr>
          <p:nvPr>
            <p:ph type="sldImg" idx="2"/>
          </p:nvPr>
        </p:nvSpPr>
        <p:spPr bwMode="auto">
          <a:xfrm>
            <a:off x="714375" y="741363"/>
            <a:ext cx="5365750" cy="37147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4875" y="4703763"/>
            <a:ext cx="4984750" cy="4460875"/>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9410700"/>
            <a:ext cx="2943225" cy="495300"/>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a:spcBef>
                <a:spcPct val="0"/>
              </a:spcBef>
              <a:defRPr sz="1200" b="0">
                <a:solidFill>
                  <a:schemeClr val="tx1"/>
                </a:solidFill>
                <a:latin typeface="Times New Roman" pitchFamily="18" charset="0"/>
              </a:defRPr>
            </a:lvl1pPr>
          </a:lstStyle>
          <a:p>
            <a:endParaRPr lang="de-DE"/>
          </a:p>
        </p:txBody>
      </p:sp>
      <p:sp>
        <p:nvSpPr>
          <p:cNvPr id="3079" name="Rectangle 7"/>
          <p:cNvSpPr>
            <a:spLocks noGrp="1" noChangeArrowheads="1"/>
          </p:cNvSpPr>
          <p:nvPr>
            <p:ph type="sldNum" sz="quarter" idx="5"/>
          </p:nvPr>
        </p:nvSpPr>
        <p:spPr bwMode="auto">
          <a:xfrm>
            <a:off x="3851275" y="9410700"/>
            <a:ext cx="2943225" cy="495300"/>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a:spcBef>
                <a:spcPct val="0"/>
              </a:spcBef>
              <a:defRPr sz="1200" b="0">
                <a:solidFill>
                  <a:schemeClr val="tx1"/>
                </a:solidFill>
                <a:latin typeface="Times New Roman" pitchFamily="18" charset="0"/>
              </a:defRPr>
            </a:lvl1pPr>
          </a:lstStyle>
          <a:p>
            <a:fld id="{97720A83-B743-4B24-94AB-3792FD9CE41A}" type="slidenum">
              <a:rPr lang="de-DE"/>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F6B62-ED59-4E8D-9FFE-BFE1AE6A7DAD}" type="slidenum">
              <a:rPr lang="de-DE"/>
              <a:pPr/>
              <a:t>1</a:t>
            </a:fld>
            <a:endParaRPr lang="de-DE"/>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Shows how users</a:t>
            </a:r>
            <a:r>
              <a:rPr lang="en-GB" baseline="0" dirty="0" smtClean="0"/>
              <a:t> are assigned to service directories</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Shows the parameters that are configurable</a:t>
            </a:r>
            <a:r>
              <a:rPr lang="en-GB" baseline="0" dirty="0" smtClean="0"/>
              <a:t> from EAT for the channels</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SMART.</a:t>
            </a:r>
            <a:r>
              <a:rPr lang="en-GB" baseline="0" dirty="0" smtClean="0"/>
              <a:t> Our main dissemination monitoring tool. We also have some check event agents. All the data that provides this information comes from our GEMS (Generic Event Monitoring System) We build lists of expected products and feed the messages from GEMS into these expectations. Any that are not met turn RED</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Service will stop end of this year</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16</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access restrictions for users to </a:t>
            </a:r>
            <a:r>
              <a:rPr lang="en-GB" dirty="0" smtClean="0"/>
              <a:t>GEANT/NRENs. 5 main</a:t>
            </a:r>
            <a:r>
              <a:rPr lang="en-GB" baseline="0" dirty="0" smtClean="0"/>
              <a:t> areas so far</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19</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Granularity = service directory</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21</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check</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25</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check</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26</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Check</a:t>
            </a:r>
            <a:r>
              <a:rPr lang="en-GB" baseline="0" dirty="0" smtClean="0"/>
              <a:t> an update</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27</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Check if </a:t>
            </a:r>
            <a:r>
              <a:rPr lang="en-GB" dirty="0" err="1" smtClean="0"/>
              <a:t>tc</a:t>
            </a:r>
            <a:r>
              <a:rPr lang="en-GB" dirty="0" smtClean="0"/>
              <a:t>-expire is still used, now managed by EFTS</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29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Knew</a:t>
            </a:r>
            <a:r>
              <a:rPr lang="en-GB" baseline="0" dirty="0" smtClean="0"/>
              <a:t> everyone in EUMETSAT at the </a:t>
            </a:r>
            <a:r>
              <a:rPr lang="en-GB" baseline="0" dirty="0" smtClean="0"/>
              <a:t>beginning. Very small Operations team </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Metop</a:t>
            </a:r>
            <a:r>
              <a:rPr lang="en-GB" dirty="0" smtClean="0"/>
              <a:t> A will carry</a:t>
            </a:r>
            <a:r>
              <a:rPr lang="en-GB" baseline="0" dirty="0" smtClean="0"/>
              <a:t> on as long as possible. Products will </a:t>
            </a:r>
            <a:r>
              <a:rPr lang="en-GB" baseline="0" smtClean="0"/>
              <a:t>be disseminated</a:t>
            </a:r>
            <a:endParaRPr lang="en-GB"/>
          </a:p>
        </p:txBody>
      </p:sp>
      <p:sp>
        <p:nvSpPr>
          <p:cNvPr id="4" name="Slide Number Placeholder 3"/>
          <p:cNvSpPr>
            <a:spLocks noGrp="1"/>
          </p:cNvSpPr>
          <p:nvPr>
            <p:ph type="sldNum" sz="quarter" idx="10"/>
          </p:nvPr>
        </p:nvSpPr>
        <p:spPr/>
        <p:txBody>
          <a:bodyPr/>
          <a:lstStyle/>
          <a:p>
            <a:fld id="{97720A83-B743-4B24-94AB-3792FD9CE41A}" type="slidenum">
              <a:rPr lang="de-DE" smtClean="0"/>
              <a:pPr/>
              <a:t>34</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dirty="0" smtClean="0"/>
          </a:p>
        </p:txBody>
      </p:sp>
      <p:sp>
        <p:nvSpPr>
          <p:cNvPr id="214020" name="Slide Number Placeholder 3"/>
          <p:cNvSpPr>
            <a:spLocks noGrp="1"/>
          </p:cNvSpPr>
          <p:nvPr>
            <p:ph type="sldNum" sz="quarter" idx="5"/>
          </p:nvPr>
        </p:nvSpPr>
        <p:spPr>
          <a:noFill/>
        </p:spPr>
        <p:txBody>
          <a:bodyPr/>
          <a:lstStyle/>
          <a:p>
            <a:pPr defTabSz="916648"/>
            <a:fld id="{A1F0CEA1-E696-42A4-B3CF-E6074414E57E}" type="slidenum">
              <a:rPr lang="de-DE" smtClean="0"/>
              <a:pPr defTabSz="916648"/>
              <a:t>35</a:t>
            </a:fld>
            <a:endParaRPr lang="de-DE"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r>
              <a:rPr lang="en-US" dirty="0" smtClean="0"/>
              <a:t>It looks like actual data volumes will</a:t>
            </a:r>
            <a:r>
              <a:rPr lang="en-US" baseline="0" dirty="0" smtClean="0"/>
              <a:t> be</a:t>
            </a:r>
            <a:r>
              <a:rPr lang="en-US" dirty="0" smtClean="0"/>
              <a:t> smaller.</a:t>
            </a:r>
          </a:p>
        </p:txBody>
      </p:sp>
      <p:sp>
        <p:nvSpPr>
          <p:cNvPr id="214020" name="Slide Number Placeholder 3"/>
          <p:cNvSpPr>
            <a:spLocks noGrp="1"/>
          </p:cNvSpPr>
          <p:nvPr>
            <p:ph type="sldNum" sz="quarter" idx="5"/>
          </p:nvPr>
        </p:nvSpPr>
        <p:spPr>
          <a:noFill/>
        </p:spPr>
        <p:txBody>
          <a:bodyPr/>
          <a:lstStyle/>
          <a:p>
            <a:pPr defTabSz="916648"/>
            <a:fld id="{A1F0CEA1-E696-42A4-B3CF-E6074414E57E}" type="slidenum">
              <a:rPr lang="de-DE" smtClean="0"/>
              <a:pPr defTabSz="916648"/>
              <a:t>38</a:t>
            </a:fld>
            <a:endParaRPr lang="de-DE"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916648"/>
            <a:fld id="{A1F0CEA1-E696-42A4-B3CF-E6074414E57E}" type="slidenum">
              <a:rPr lang="de-DE" smtClean="0"/>
              <a:pPr defTabSz="916648"/>
              <a:t>41</a:t>
            </a:fld>
            <a:endParaRPr lang="de-D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r>
              <a:rPr lang="en-US" dirty="0" smtClean="0"/>
              <a:t>Scalable Vector Graphics</a:t>
            </a:r>
          </a:p>
          <a:p>
            <a:r>
              <a:rPr lang="en-US" dirty="0" smtClean="0"/>
              <a:t>2.14 rollout autumn</a:t>
            </a:r>
          </a:p>
          <a:p>
            <a:r>
              <a:rPr lang="en-US" dirty="0" smtClean="0"/>
              <a:t>Windows</a:t>
            </a:r>
            <a:r>
              <a:rPr lang="en-US" baseline="0" dirty="0" smtClean="0"/>
              <a:t> XP can not support the HVS (needs 64bit). No longer supported by Microsoft</a:t>
            </a:r>
            <a:endParaRPr lang="en-US" dirty="0" smtClean="0"/>
          </a:p>
        </p:txBody>
      </p:sp>
      <p:sp>
        <p:nvSpPr>
          <p:cNvPr id="214020" name="Slide Number Placeholder 3"/>
          <p:cNvSpPr>
            <a:spLocks noGrp="1"/>
          </p:cNvSpPr>
          <p:nvPr>
            <p:ph type="sldNum" sz="quarter" idx="5"/>
          </p:nvPr>
        </p:nvSpPr>
        <p:spPr>
          <a:noFill/>
        </p:spPr>
        <p:txBody>
          <a:bodyPr/>
          <a:lstStyle/>
          <a:p>
            <a:pPr defTabSz="916648"/>
            <a:fld id="{A1F0CEA1-E696-42A4-B3CF-E6074414E57E}" type="slidenum">
              <a:rPr lang="de-DE" smtClean="0"/>
              <a:pPr defTabSz="916648"/>
              <a:t>42</a:t>
            </a:fld>
            <a:endParaRPr lang="de-DE"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916648"/>
            <a:fld id="{A1F0CEA1-E696-42A4-B3CF-E6074414E57E}" type="slidenum">
              <a:rPr lang="de-DE" smtClean="0"/>
              <a:pPr defTabSz="916648"/>
              <a:t>43</a:t>
            </a:fld>
            <a:endParaRPr 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is an outline of what I intend to </a:t>
            </a:r>
            <a:r>
              <a:rPr lang="en-GB" baseline="0" dirty="0" smtClean="0"/>
              <a:t>present 44 slides. Not numbered. No chance to sleep</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Beginning of EUMETCast </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Initial EUMETCast</a:t>
            </a:r>
            <a:r>
              <a:rPr lang="en-GB" baseline="0" dirty="0" smtClean="0"/>
              <a:t> operations were very tricky. One syntax error and everything stopped working. EAT was developed to resolve these issues</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Retim</a:t>
            </a:r>
            <a:r>
              <a:rPr lang="en-GB" baseline="0" dirty="0" smtClean="0"/>
              <a:t>. </a:t>
            </a:r>
            <a:r>
              <a:rPr lang="en-GB" baseline="0" dirty="0" smtClean="0"/>
              <a:t>Guest. Removed a large work load from the engineers. Today the User Service team add the new users and edit the existing users settings taken from the EOP. The </a:t>
            </a:r>
            <a:r>
              <a:rPr lang="en-GB" baseline="0" dirty="0" err="1" smtClean="0"/>
              <a:t>dissemaintion</a:t>
            </a:r>
            <a:r>
              <a:rPr lang="en-GB" baseline="0" dirty="0" smtClean="0"/>
              <a:t> analyst makes these changes active.</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Version 5 will greatly improve our control and visibility of the dissemination configuration. Developed</a:t>
            </a:r>
            <a:r>
              <a:rPr lang="en-GB" baseline="0" dirty="0" smtClean="0"/>
              <a:t> in house. </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separate</a:t>
            </a:r>
            <a:r>
              <a:rPr lang="en-GB" baseline="0" dirty="0" smtClean="0"/>
              <a:t> area for each service</a:t>
            </a:r>
            <a:endParaRPr lang="en-GB" dirty="0"/>
          </a:p>
        </p:txBody>
      </p:sp>
      <p:sp>
        <p:nvSpPr>
          <p:cNvPr id="4" name="Slide Number Placeholder 3"/>
          <p:cNvSpPr>
            <a:spLocks noGrp="1"/>
          </p:cNvSpPr>
          <p:nvPr>
            <p:ph type="sldNum" sz="quarter" idx="10"/>
          </p:nvPr>
        </p:nvSpPr>
        <p:spPr/>
        <p:txBody>
          <a:bodyPr/>
          <a:lstStyle/>
          <a:p>
            <a:fld id="{97720A83-B743-4B24-94AB-3792FD9CE41A}"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ctrTitle" sz="quarter"/>
          </p:nvPr>
        </p:nvSpPr>
        <p:spPr>
          <a:xfrm>
            <a:off x="3965575" y="666750"/>
            <a:ext cx="5676900" cy="1319213"/>
          </a:xfrm>
        </p:spPr>
        <p:txBody>
          <a:bodyPr anchor="b"/>
          <a:lstStyle>
            <a:lvl1pPr>
              <a:defRPr sz="3200"/>
            </a:lvl1pPr>
          </a:lstStyle>
          <a:p>
            <a:r>
              <a:rPr lang="en-US" smtClean="0"/>
              <a:t>Click to edit Master title style</a:t>
            </a:r>
            <a:endParaRPr lang="en-GB"/>
          </a:p>
        </p:txBody>
      </p:sp>
      <p:sp>
        <p:nvSpPr>
          <p:cNvPr id="328707" name="Rectangle 3"/>
          <p:cNvSpPr>
            <a:spLocks noGrp="1" noChangeArrowheads="1"/>
          </p:cNvSpPr>
          <p:nvPr>
            <p:ph type="subTitle" sz="quarter" idx="1"/>
          </p:nvPr>
        </p:nvSpPr>
        <p:spPr>
          <a:xfrm>
            <a:off x="3956050" y="1992313"/>
            <a:ext cx="5694363" cy="1093787"/>
          </a:xfrm>
        </p:spPr>
        <p:txBody>
          <a:bodyPr/>
          <a:lstStyle>
            <a:lvl1pPr marL="0" indent="0">
              <a:defRPr sz="1800">
                <a:solidFill>
                  <a:schemeClr val="bg1"/>
                </a:solidFill>
                <a:latin typeface="Century Gothic" pitchFamily="34" charset="0"/>
              </a:defRPr>
            </a:lvl1pPr>
          </a:lstStyle>
          <a:p>
            <a:r>
              <a:rPr lang="en-US" smtClean="0"/>
              <a:t>Click to edit Master subtitle style</a:t>
            </a:r>
            <a:endParaRPr lang="en-GB"/>
          </a:p>
        </p:txBody>
      </p:sp>
      <p:sp>
        <p:nvSpPr>
          <p:cNvPr id="328709" name="AutoShape 5"/>
          <p:cNvSpPr>
            <a:spLocks noChangeAspect="1" noChangeArrowheads="1" noTextEdit="1"/>
          </p:cNvSpPr>
          <p:nvPr/>
        </p:nvSpPr>
        <p:spPr bwMode="auto">
          <a:xfrm>
            <a:off x="0" y="3244850"/>
            <a:ext cx="9906000" cy="288925"/>
          </a:xfrm>
          <a:prstGeom prst="rect">
            <a:avLst/>
          </a:prstGeom>
          <a:noFill/>
          <a:ln w="9525">
            <a:noFill/>
            <a:miter lim="800000"/>
            <a:headEnd/>
            <a:tailEnd/>
          </a:ln>
        </p:spPr>
        <p:txBody>
          <a:bodyPr/>
          <a:lstStyle/>
          <a:p>
            <a:endParaRPr lang="en-GB"/>
          </a:p>
        </p:txBody>
      </p:sp>
      <p:grpSp>
        <p:nvGrpSpPr>
          <p:cNvPr id="328710" name="Group 6"/>
          <p:cNvGrpSpPr>
            <a:grpSpLocks/>
          </p:cNvGrpSpPr>
          <p:nvPr/>
        </p:nvGrpSpPr>
        <p:grpSpPr bwMode="auto">
          <a:xfrm>
            <a:off x="4763" y="3098800"/>
            <a:ext cx="9901237" cy="128588"/>
            <a:chOff x="3" y="2044"/>
            <a:chExt cx="6237" cy="179"/>
          </a:xfrm>
        </p:grpSpPr>
        <p:sp>
          <p:nvSpPr>
            <p:cNvPr id="328711" name="Rectangle 7"/>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endParaRPr lang="en-GB"/>
            </a:p>
          </p:txBody>
        </p:sp>
        <p:sp>
          <p:nvSpPr>
            <p:cNvPr id="328712" name="Rectangle 8"/>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endParaRPr lang="en-GB"/>
            </a:p>
          </p:txBody>
        </p:sp>
        <p:sp>
          <p:nvSpPr>
            <p:cNvPr id="328713" name="Rectangle 9"/>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endParaRPr lang="en-GB"/>
            </a:p>
          </p:txBody>
        </p:sp>
        <p:sp>
          <p:nvSpPr>
            <p:cNvPr id="328714" name="Rectangle 10"/>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endParaRPr lang="en-GB"/>
            </a:p>
          </p:txBody>
        </p:sp>
        <p:sp>
          <p:nvSpPr>
            <p:cNvPr id="328715" name="Rectangle 11"/>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endParaRPr lang="en-GB"/>
            </a:p>
          </p:txBody>
        </p:sp>
      </p:grpSp>
      <p:grpSp>
        <p:nvGrpSpPr>
          <p:cNvPr id="328757" name="Group 53"/>
          <p:cNvGrpSpPr>
            <a:grpSpLocks noChangeAspect="1"/>
          </p:cNvGrpSpPr>
          <p:nvPr userDrawn="1"/>
        </p:nvGrpSpPr>
        <p:grpSpPr bwMode="auto">
          <a:xfrm>
            <a:off x="7737475" y="6307138"/>
            <a:ext cx="1814513" cy="447675"/>
            <a:chOff x="4874" y="3973"/>
            <a:chExt cx="1143" cy="282"/>
          </a:xfrm>
        </p:grpSpPr>
        <p:sp>
          <p:nvSpPr>
            <p:cNvPr id="328756" name="AutoShape 5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endParaRPr lang="en-GB"/>
            </a:p>
          </p:txBody>
        </p:sp>
        <p:sp>
          <p:nvSpPr>
            <p:cNvPr id="328758" name="Freeform 54"/>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endParaRPr lang="en-GB"/>
            </a:p>
          </p:txBody>
        </p:sp>
        <p:sp>
          <p:nvSpPr>
            <p:cNvPr id="328759" name="Freeform 55"/>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endParaRPr lang="en-GB"/>
            </a:p>
          </p:txBody>
        </p:sp>
        <p:sp>
          <p:nvSpPr>
            <p:cNvPr id="328760" name="Freeform 56"/>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endParaRPr lang="en-GB"/>
            </a:p>
          </p:txBody>
        </p:sp>
        <p:sp>
          <p:nvSpPr>
            <p:cNvPr id="328761" name="Freeform 57"/>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endParaRPr lang="en-GB"/>
            </a:p>
          </p:txBody>
        </p:sp>
        <p:sp>
          <p:nvSpPr>
            <p:cNvPr id="328762" name="Freeform 58"/>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endParaRPr lang="en-GB"/>
            </a:p>
          </p:txBody>
        </p:sp>
        <p:sp>
          <p:nvSpPr>
            <p:cNvPr id="328763" name="Freeform 59"/>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endParaRPr lang="en-GB"/>
            </a:p>
          </p:txBody>
        </p:sp>
        <p:sp>
          <p:nvSpPr>
            <p:cNvPr id="328764" name="Freeform 60"/>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endParaRPr lang="en-GB"/>
            </a:p>
          </p:txBody>
        </p:sp>
        <p:sp>
          <p:nvSpPr>
            <p:cNvPr id="328765" name="Freeform 61"/>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endParaRPr lang="en-GB"/>
            </a:p>
          </p:txBody>
        </p:sp>
        <p:pic>
          <p:nvPicPr>
            <p:cNvPr id="328766" name="Picture 62"/>
            <p:cNvPicPr>
              <a:picLocks noChangeAspect="1" noChangeArrowheads="1"/>
            </p:cNvPicPr>
            <p:nvPr userDrawn="1"/>
          </p:nvPicPr>
          <p:blipFill>
            <a:blip r:embed="rId3" cstate="print"/>
            <a:srcRect/>
            <a:stretch>
              <a:fillRect/>
            </a:stretch>
          </p:blipFill>
          <p:spPr bwMode="auto">
            <a:xfrm>
              <a:off x="4929" y="4026"/>
              <a:ext cx="176" cy="176"/>
            </a:xfrm>
            <a:prstGeom prst="rect">
              <a:avLst/>
            </a:prstGeom>
            <a:noFill/>
            <a:ln w="9525">
              <a:noFill/>
              <a:miter lim="800000"/>
              <a:headEnd/>
              <a:tailEnd/>
            </a:ln>
          </p:spPr>
        </p:pic>
      </p:grpSp>
      <p:sp>
        <p:nvSpPr>
          <p:cNvPr id="328771" name="Rectangle 67"/>
          <p:cNvSpPr>
            <a:spLocks noChangeArrowheads="1"/>
          </p:cNvSpPr>
          <p:nvPr userDrawn="1"/>
        </p:nvSpPr>
        <p:spPr bwMode="auto">
          <a:xfrm>
            <a:off x="228600" y="6324600"/>
            <a:ext cx="2514600" cy="311496"/>
          </a:xfrm>
          <a:prstGeom prst="rect">
            <a:avLst/>
          </a:prstGeom>
          <a:noFill/>
          <a:ln w="9525">
            <a:noFill/>
            <a:miter lim="800000"/>
            <a:headEnd/>
            <a:tailEnd/>
          </a:ln>
        </p:spPr>
        <p:txBody>
          <a:bodyPr lIns="0" tIns="0" rIns="0" bIns="0">
            <a:spAutoFit/>
          </a:bodyPr>
          <a:lstStyle/>
          <a:p>
            <a:pPr>
              <a:spcBef>
                <a:spcPct val="0"/>
              </a:spcBef>
            </a:pPr>
            <a:r>
              <a:rPr lang="en-GB" sz="1000" b="0" dirty="0" smtClean="0">
                <a:solidFill>
                  <a:srgbClr val="000000"/>
                </a:solidFill>
                <a:latin typeface="Helvetica" pitchFamily="34" charset="0"/>
              </a:rPr>
              <a:t>EUMETSAT</a:t>
            </a:r>
            <a:r>
              <a:rPr lang="en-GB" sz="1000" b="0" baseline="0" dirty="0" smtClean="0">
                <a:solidFill>
                  <a:srgbClr val="000000"/>
                </a:solidFill>
                <a:latin typeface="Helvetica" pitchFamily="34" charset="0"/>
              </a:rPr>
              <a:t> GEO Presentation, </a:t>
            </a:r>
            <a:endParaRPr lang="en-GB" sz="1000" b="0" dirty="0" smtClean="0">
              <a:solidFill>
                <a:srgbClr val="000000"/>
              </a:solidFill>
              <a:latin typeface="Helvetica" pitchFamily="34" charset="0"/>
            </a:endParaRPr>
          </a:p>
          <a:p>
            <a:pPr>
              <a:spcBef>
                <a:spcPct val="0"/>
              </a:spcBef>
            </a:pPr>
            <a:r>
              <a:rPr lang="en-GB" sz="1000" b="0" dirty="0" smtClean="0">
                <a:solidFill>
                  <a:srgbClr val="000000"/>
                </a:solidFill>
                <a:latin typeface="Helvetica" pitchFamily="34" charset="0"/>
              </a:rPr>
              <a:t>23</a:t>
            </a:r>
            <a:r>
              <a:rPr lang="en-GB" sz="1000" b="0" baseline="30000" dirty="0" smtClean="0">
                <a:solidFill>
                  <a:srgbClr val="000000"/>
                </a:solidFill>
                <a:latin typeface="Helvetica" pitchFamily="34" charset="0"/>
              </a:rPr>
              <a:t>rd</a:t>
            </a:r>
            <a:r>
              <a:rPr lang="en-GB" sz="1000" b="0" dirty="0" smtClean="0">
                <a:solidFill>
                  <a:srgbClr val="000000"/>
                </a:solidFill>
                <a:latin typeface="Helvetica" pitchFamily="34" charset="0"/>
              </a:rPr>
              <a:t> April 2016</a:t>
            </a:r>
          </a:p>
          <a:p>
            <a:pPr>
              <a:lnSpc>
                <a:spcPct val="0"/>
              </a:lnSpc>
              <a:spcBef>
                <a:spcPct val="0"/>
              </a:spcBef>
            </a:pPr>
            <a:endParaRPr lang="en-GB" sz="2400" b="0" dirty="0">
              <a:solidFill>
                <a:schemeClr val="tx1"/>
              </a:solidFill>
              <a:latin typeface="Times New Roman" pitchFamily="18"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8200" y="238125"/>
            <a:ext cx="2287588" cy="5945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2263" y="238125"/>
            <a:ext cx="6713537" cy="5945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2263" y="1401763"/>
            <a:ext cx="4497387"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72050" y="1401763"/>
            <a:ext cx="4498975"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bwMode="auto">
          <a:xfrm>
            <a:off x="325438" y="238125"/>
            <a:ext cx="9150350" cy="8397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grpSp>
        <p:nvGrpSpPr>
          <p:cNvPr id="327721" name="Group 41"/>
          <p:cNvGrpSpPr>
            <a:grpSpLocks noChangeAspect="1"/>
          </p:cNvGrpSpPr>
          <p:nvPr/>
        </p:nvGrpSpPr>
        <p:grpSpPr bwMode="auto">
          <a:xfrm>
            <a:off x="7042150" y="6259513"/>
            <a:ext cx="1814513" cy="447675"/>
            <a:chOff x="4874" y="3973"/>
            <a:chExt cx="1143" cy="282"/>
          </a:xfrm>
        </p:grpSpPr>
        <p:sp>
          <p:nvSpPr>
            <p:cNvPr id="327722" name="AutoShape 4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endParaRPr lang="en-GB"/>
            </a:p>
          </p:txBody>
        </p:sp>
        <p:sp>
          <p:nvSpPr>
            <p:cNvPr id="327723" name="Freeform 43"/>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endParaRPr lang="en-GB"/>
            </a:p>
          </p:txBody>
        </p:sp>
        <p:sp>
          <p:nvSpPr>
            <p:cNvPr id="327724" name="Freeform 44"/>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endParaRPr lang="en-GB"/>
            </a:p>
          </p:txBody>
        </p:sp>
        <p:sp>
          <p:nvSpPr>
            <p:cNvPr id="327725" name="Freeform 45"/>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endParaRPr lang="en-GB"/>
            </a:p>
          </p:txBody>
        </p:sp>
        <p:sp>
          <p:nvSpPr>
            <p:cNvPr id="327726" name="Freeform 46"/>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endParaRPr lang="en-GB"/>
            </a:p>
          </p:txBody>
        </p:sp>
        <p:sp>
          <p:nvSpPr>
            <p:cNvPr id="327727" name="Freeform 47"/>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endParaRPr lang="en-GB"/>
            </a:p>
          </p:txBody>
        </p:sp>
        <p:sp>
          <p:nvSpPr>
            <p:cNvPr id="327728" name="Freeform 48"/>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endParaRPr lang="en-GB"/>
            </a:p>
          </p:txBody>
        </p:sp>
        <p:sp>
          <p:nvSpPr>
            <p:cNvPr id="327729" name="Freeform 49"/>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endParaRPr lang="en-GB"/>
            </a:p>
          </p:txBody>
        </p:sp>
        <p:sp>
          <p:nvSpPr>
            <p:cNvPr id="327730" name="Freeform 50"/>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endParaRPr lang="en-GB"/>
            </a:p>
          </p:txBody>
        </p:sp>
        <p:pic>
          <p:nvPicPr>
            <p:cNvPr id="327731" name="Picture 51"/>
            <p:cNvPicPr>
              <a:picLocks noChangeAspect="1" noChangeArrowheads="1"/>
            </p:cNvPicPr>
            <p:nvPr userDrawn="1"/>
          </p:nvPicPr>
          <p:blipFill>
            <a:blip r:embed="rId14" cstate="print"/>
            <a:srcRect/>
            <a:stretch>
              <a:fillRect/>
            </a:stretch>
          </p:blipFill>
          <p:spPr bwMode="auto">
            <a:xfrm>
              <a:off x="4929" y="4026"/>
              <a:ext cx="176" cy="176"/>
            </a:xfrm>
            <a:prstGeom prst="rect">
              <a:avLst/>
            </a:prstGeom>
            <a:noFill/>
            <a:ln w="9525">
              <a:noFill/>
              <a:miter lim="800000"/>
              <a:headEnd/>
              <a:tailEnd/>
            </a:ln>
          </p:spPr>
        </p:pic>
      </p:grpSp>
      <p:grpSp>
        <p:nvGrpSpPr>
          <p:cNvPr id="327732" name="Group 52"/>
          <p:cNvGrpSpPr>
            <a:grpSpLocks/>
          </p:cNvGrpSpPr>
          <p:nvPr/>
        </p:nvGrpSpPr>
        <p:grpSpPr bwMode="auto">
          <a:xfrm>
            <a:off x="4763" y="1090613"/>
            <a:ext cx="9901237" cy="128587"/>
            <a:chOff x="3" y="2044"/>
            <a:chExt cx="6237" cy="179"/>
          </a:xfrm>
        </p:grpSpPr>
        <p:sp>
          <p:nvSpPr>
            <p:cNvPr id="32773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endParaRPr lang="en-GB"/>
            </a:p>
          </p:txBody>
        </p:sp>
        <p:sp>
          <p:nvSpPr>
            <p:cNvPr id="32773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endParaRPr lang="en-GB"/>
            </a:p>
          </p:txBody>
        </p:sp>
        <p:sp>
          <p:nvSpPr>
            <p:cNvPr id="32773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endParaRPr lang="en-GB"/>
            </a:p>
          </p:txBody>
        </p:sp>
        <p:sp>
          <p:nvSpPr>
            <p:cNvPr id="32773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endParaRPr lang="en-GB"/>
            </a:p>
          </p:txBody>
        </p:sp>
        <p:sp>
          <p:nvSpPr>
            <p:cNvPr id="32773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endParaRPr lang="en-GB"/>
            </a:p>
          </p:txBody>
        </p:sp>
      </p:grpSp>
      <p:sp>
        <p:nvSpPr>
          <p:cNvPr id="327738" name="Rectangle 58"/>
          <p:cNvSpPr>
            <a:spLocks noGrp="1" noChangeArrowheads="1"/>
          </p:cNvSpPr>
          <p:nvPr>
            <p:ph type="body" idx="1"/>
          </p:nvPr>
        </p:nvSpPr>
        <p:spPr bwMode="auto">
          <a:xfrm>
            <a:off x="322263" y="1401763"/>
            <a:ext cx="9148762" cy="4781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327745" name="Rectangle 65"/>
          <p:cNvSpPr>
            <a:spLocks noChangeArrowheads="1"/>
          </p:cNvSpPr>
          <p:nvPr/>
        </p:nvSpPr>
        <p:spPr bwMode="auto">
          <a:xfrm>
            <a:off x="228600" y="6324600"/>
            <a:ext cx="2514600" cy="311496"/>
          </a:xfrm>
          <a:prstGeom prst="rect">
            <a:avLst/>
          </a:prstGeom>
          <a:noFill/>
          <a:ln w="9525">
            <a:noFill/>
            <a:miter lim="800000"/>
            <a:headEnd/>
            <a:tailEnd/>
          </a:ln>
        </p:spPr>
        <p:txBody>
          <a:bodyPr lIns="0" tIns="0" rIns="0" bIns="0">
            <a:spAutoFit/>
          </a:bodyPr>
          <a:lstStyle/>
          <a:p>
            <a:pPr>
              <a:spcBef>
                <a:spcPct val="0"/>
              </a:spcBef>
            </a:pPr>
            <a:r>
              <a:rPr lang="en-GB" sz="1000" b="0" dirty="0" smtClean="0">
                <a:solidFill>
                  <a:srgbClr val="000000"/>
                </a:solidFill>
                <a:latin typeface="Helvetica" pitchFamily="34" charset="0"/>
              </a:rPr>
              <a:t>EUMETSAT</a:t>
            </a:r>
            <a:r>
              <a:rPr lang="en-GB" sz="1000" b="0" baseline="0" dirty="0" smtClean="0">
                <a:solidFill>
                  <a:srgbClr val="000000"/>
                </a:solidFill>
                <a:latin typeface="Helvetica" pitchFamily="34" charset="0"/>
              </a:rPr>
              <a:t> GEO Presentation,</a:t>
            </a:r>
            <a:endParaRPr lang="en-GB" sz="1000" b="0" dirty="0" smtClean="0">
              <a:solidFill>
                <a:srgbClr val="000000"/>
              </a:solidFill>
              <a:latin typeface="Helvetica" pitchFamily="34" charset="0"/>
            </a:endParaRPr>
          </a:p>
          <a:p>
            <a:pPr>
              <a:spcBef>
                <a:spcPct val="0"/>
              </a:spcBef>
            </a:pPr>
            <a:r>
              <a:rPr lang="en-GB" sz="1000" b="0" baseline="0" dirty="0" smtClean="0">
                <a:solidFill>
                  <a:srgbClr val="000000"/>
                </a:solidFill>
                <a:latin typeface="Helvetica" pitchFamily="34" charset="0"/>
              </a:rPr>
              <a:t>23</a:t>
            </a:r>
            <a:r>
              <a:rPr lang="en-GB" sz="1000" b="0" baseline="30000" dirty="0" smtClean="0">
                <a:solidFill>
                  <a:srgbClr val="000000"/>
                </a:solidFill>
                <a:latin typeface="Helvetica" pitchFamily="34" charset="0"/>
              </a:rPr>
              <a:t>rd</a:t>
            </a:r>
            <a:r>
              <a:rPr lang="en-GB" sz="1000" b="0" baseline="0" dirty="0" smtClean="0">
                <a:solidFill>
                  <a:srgbClr val="000000"/>
                </a:solidFill>
                <a:latin typeface="Helvetica" pitchFamily="34" charset="0"/>
              </a:rPr>
              <a:t> April </a:t>
            </a:r>
            <a:r>
              <a:rPr lang="en-GB" sz="1000" b="0" dirty="0" smtClean="0">
                <a:solidFill>
                  <a:srgbClr val="000000"/>
                </a:solidFill>
                <a:latin typeface="Helvetica" pitchFamily="34" charset="0"/>
              </a:rPr>
              <a:t>2016</a:t>
            </a:r>
          </a:p>
          <a:p>
            <a:pPr>
              <a:lnSpc>
                <a:spcPct val="0"/>
              </a:lnSpc>
              <a:spcBef>
                <a:spcPct val="0"/>
              </a:spcBef>
            </a:pPr>
            <a:endParaRPr lang="en-GB" sz="2400" b="0" dirty="0">
              <a:solidFill>
                <a:schemeClr val="tx1"/>
              </a:solidFill>
              <a:latin typeface="Times New Roman" pitchFamily="18" charset="0"/>
            </a:endParaRPr>
          </a:p>
        </p:txBody>
      </p:sp>
      <p:pic>
        <p:nvPicPr>
          <p:cNvPr id="519170" name="Picture 2" descr="http://intranet.eumetsat.int/groups/public/@cis/documents/image/jpg_313442.jpg"/>
          <p:cNvPicPr>
            <a:picLocks noChangeAspect="1" noChangeArrowheads="1"/>
          </p:cNvPicPr>
          <p:nvPr userDrawn="1"/>
        </p:nvPicPr>
        <p:blipFill>
          <a:blip r:embed="rId15" cstate="print"/>
          <a:srcRect/>
          <a:stretch>
            <a:fillRect/>
          </a:stretch>
        </p:blipFill>
        <p:spPr bwMode="auto">
          <a:xfrm>
            <a:off x="9010649" y="6266655"/>
            <a:ext cx="530225" cy="397669"/>
          </a:xfrm>
          <a:prstGeom prst="rect">
            <a:avLst/>
          </a:prstGeom>
          <a:noFill/>
        </p:spPr>
      </p:pic>
      <p:sp>
        <p:nvSpPr>
          <p:cNvPr id="23" name="Slide Number Placeholder 22"/>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5FAFF-6A9E-46EC-9C74-BFA6DFCC0A7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hf hdr="0" ftr="0" dt="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Century Gothic" pitchFamily="34" charset="0"/>
        </a:defRPr>
      </a:lvl2pPr>
      <a:lvl3pPr algn="l" rtl="0" eaLnBrk="1" fontAlgn="base" hangingPunct="1">
        <a:spcBef>
          <a:spcPct val="0"/>
        </a:spcBef>
        <a:spcAft>
          <a:spcPct val="0"/>
        </a:spcAft>
        <a:defRPr sz="2800" b="1">
          <a:solidFill>
            <a:schemeClr val="bg1"/>
          </a:solidFill>
          <a:latin typeface="Century Gothic" pitchFamily="34" charset="0"/>
        </a:defRPr>
      </a:lvl3pPr>
      <a:lvl4pPr algn="l" rtl="0" eaLnBrk="1" fontAlgn="base" hangingPunct="1">
        <a:spcBef>
          <a:spcPct val="0"/>
        </a:spcBef>
        <a:spcAft>
          <a:spcPct val="0"/>
        </a:spcAft>
        <a:defRPr sz="2800" b="1">
          <a:solidFill>
            <a:schemeClr val="bg1"/>
          </a:solidFill>
          <a:latin typeface="Century Gothic" pitchFamily="34" charset="0"/>
        </a:defRPr>
      </a:lvl4pPr>
      <a:lvl5pPr algn="l" rtl="0" eaLnBrk="1" fontAlgn="base" hangingPunct="1">
        <a:spcBef>
          <a:spcPct val="0"/>
        </a:spcBef>
        <a:spcAft>
          <a:spcPct val="0"/>
        </a:spcAft>
        <a:defRPr sz="2800" b="1">
          <a:solidFill>
            <a:schemeClr val="bg1"/>
          </a:solidFill>
          <a:latin typeface="Century Gothic"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defRPr sz="2400">
          <a:solidFill>
            <a:schemeClr val="tx2"/>
          </a:solidFill>
          <a:latin typeface="+mn-lt"/>
          <a:ea typeface="+mn-ea"/>
          <a:cs typeface="+mn-cs"/>
        </a:defRPr>
      </a:lvl1pPr>
      <a:lvl2pPr marL="742950" indent="-285750" algn="l" rtl="0" eaLnBrk="1" fontAlgn="base" hangingPunct="1">
        <a:spcBef>
          <a:spcPct val="20000"/>
        </a:spcBef>
        <a:spcAft>
          <a:spcPct val="0"/>
        </a:spcAft>
        <a:defRPr sz="2400">
          <a:solidFill>
            <a:schemeClr val="tx2"/>
          </a:solidFill>
          <a:latin typeface="+mn-lt"/>
        </a:defRPr>
      </a:lvl2pPr>
      <a:lvl3pPr marL="1143000" indent="-228600" algn="l" rtl="0" eaLnBrk="1" fontAlgn="base" hangingPunct="1">
        <a:spcBef>
          <a:spcPct val="20000"/>
        </a:spcBef>
        <a:spcAft>
          <a:spcPct val="0"/>
        </a:spcAft>
        <a:defRPr sz="2400">
          <a:solidFill>
            <a:schemeClr val="tx2"/>
          </a:solidFill>
          <a:latin typeface="+mn-lt"/>
        </a:defRPr>
      </a:lvl3pPr>
      <a:lvl4pPr marL="1600200" indent="-228600" algn="l" rtl="0" eaLnBrk="1" fontAlgn="base" hangingPunct="1">
        <a:spcBef>
          <a:spcPct val="20000"/>
        </a:spcBef>
        <a:spcAft>
          <a:spcPct val="0"/>
        </a:spcAft>
        <a:defRPr sz="2400">
          <a:solidFill>
            <a:schemeClr val="tx2"/>
          </a:solidFill>
          <a:latin typeface="+mn-lt"/>
        </a:defRPr>
      </a:lvl4pPr>
      <a:lvl5pPr marL="2057400" indent="-228600" algn="l" rtl="0" eaLnBrk="1" fontAlgn="base" hangingPunct="1">
        <a:spcBef>
          <a:spcPct val="20000"/>
        </a:spcBef>
        <a:spcAft>
          <a:spcPct val="0"/>
        </a:spcAft>
        <a:defRPr sz="2400">
          <a:solidFill>
            <a:schemeClr val="tx2"/>
          </a:solidFill>
          <a:latin typeface="+mn-lt"/>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eumetsat.int/website/home/Data/DataDelivery/EUMETCast/index.html" TargetMode="External"/><Relationship Id="rId2" Type="http://schemas.openxmlformats.org/officeDocument/2006/relationships/hyperlink" Target="http://www.eumetsat.int/Home/Main/What_We_Do/EUMETCast/index.htm?l=en" TargetMode="External"/><Relationship Id="rId1" Type="http://schemas.openxmlformats.org/officeDocument/2006/relationships/slideLayout" Target="../slideLayouts/slideLayout2.xml"/><Relationship Id="rId6" Type="http://schemas.openxmlformats.org/officeDocument/2006/relationships/hyperlink" Target="http://navigator.eumetsat.int/" TargetMode="External"/><Relationship Id="rId5" Type="http://schemas.openxmlformats.org/officeDocument/2006/relationships/hyperlink" Target="http://www.eumetsat.int/website/home/Data/DataDelivery/DataRegistration/index.html" TargetMode="External"/><Relationship Id="rId4" Type="http://schemas.openxmlformats.org/officeDocument/2006/relationships/hyperlink" Target="http://www.eumetsat.int/website/wcm/idc/idcplg?IdcService=GET_FILE&amp;dDocName=PDF_TD15_EUMETCAST&amp;RevisionSelectionMethod=LatestReleased&amp;Rendition=Web"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subTitle" idx="1"/>
          </p:nvPr>
        </p:nvSpPr>
        <p:spPr/>
        <p:txBody>
          <a:bodyPr/>
          <a:lstStyle/>
          <a:p>
            <a:r>
              <a:rPr lang="en-US" dirty="0" smtClean="0"/>
              <a:t>Nicholas Coyne</a:t>
            </a:r>
            <a:endParaRPr lang="en-US" dirty="0"/>
          </a:p>
        </p:txBody>
      </p:sp>
      <p:sp>
        <p:nvSpPr>
          <p:cNvPr id="2092" name="Rectangle 44"/>
          <p:cNvSpPr>
            <a:spLocks noGrp="1" noChangeArrowheads="1"/>
          </p:cNvSpPr>
          <p:nvPr>
            <p:ph type="ctrTitle"/>
          </p:nvPr>
        </p:nvSpPr>
        <p:spPr/>
        <p:txBody>
          <a:bodyPr/>
          <a:lstStyle/>
          <a:p>
            <a:r>
              <a:rPr lang="en-US" dirty="0" smtClean="0"/>
              <a:t>Group for Earth Observation </a:t>
            </a:r>
            <a:br>
              <a:rPr lang="en-US" dirty="0" smtClean="0"/>
            </a:br>
            <a:r>
              <a:rPr lang="en-US" dirty="0" smtClean="0"/>
              <a:t>Presentation</a:t>
            </a:r>
            <a:endParaRPr lang="en-US" dirty="0"/>
          </a:p>
        </p:txBody>
      </p:sp>
      <p:pic>
        <p:nvPicPr>
          <p:cNvPr id="439298" name="Picture 2" descr="http://intranet.eumetsat.int/groups/public/@cis/documents/image/jpg_313442.jpg"/>
          <p:cNvPicPr>
            <a:picLocks noChangeAspect="1" noChangeArrowheads="1"/>
          </p:cNvPicPr>
          <p:nvPr/>
        </p:nvPicPr>
        <p:blipFill>
          <a:blip r:embed="rId3" cstate="print"/>
          <a:srcRect/>
          <a:stretch>
            <a:fillRect/>
          </a:stretch>
        </p:blipFill>
        <p:spPr bwMode="auto">
          <a:xfrm>
            <a:off x="673100" y="606425"/>
            <a:ext cx="2286000" cy="17145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EAT Service Directories</a:t>
            </a:r>
            <a:endParaRPr lang="en-GB" dirty="0"/>
          </a:p>
        </p:txBody>
      </p:sp>
      <p:pic>
        <p:nvPicPr>
          <p:cNvPr id="526338" name="Picture 2"/>
          <p:cNvPicPr>
            <a:picLocks noChangeAspect="1" noChangeArrowheads="1"/>
          </p:cNvPicPr>
          <p:nvPr/>
        </p:nvPicPr>
        <p:blipFill>
          <a:blip r:embed="rId3" cstate="print"/>
          <a:srcRect r="5811"/>
          <a:stretch>
            <a:fillRect/>
          </a:stretch>
        </p:blipFill>
        <p:spPr bwMode="auto">
          <a:xfrm>
            <a:off x="523876" y="1344192"/>
            <a:ext cx="8886824" cy="478038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EAT Channel Selection</a:t>
            </a:r>
            <a:endParaRPr lang="en-GB" dirty="0"/>
          </a:p>
        </p:txBody>
      </p:sp>
      <p:pic>
        <p:nvPicPr>
          <p:cNvPr id="527362" name="Picture 2"/>
          <p:cNvPicPr>
            <a:picLocks noChangeAspect="1" noChangeArrowheads="1"/>
          </p:cNvPicPr>
          <p:nvPr/>
        </p:nvPicPr>
        <p:blipFill>
          <a:blip r:embed="rId3" cstate="print"/>
          <a:srcRect/>
          <a:stretch>
            <a:fillRect/>
          </a:stretch>
        </p:blipFill>
        <p:spPr bwMode="auto">
          <a:xfrm>
            <a:off x="3005139" y="1457326"/>
            <a:ext cx="3890961" cy="4629604"/>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EUMETCast</a:t>
            </a:r>
            <a:r>
              <a:rPr lang="en-GB" dirty="0" smtClean="0"/>
              <a:t> operations monitoring</a:t>
            </a:r>
            <a:endParaRPr lang="en-GB" dirty="0"/>
          </a:p>
        </p:txBody>
      </p:sp>
      <p:sp>
        <p:nvSpPr>
          <p:cNvPr id="6" name="Content Placeholder 4"/>
          <p:cNvSpPr txBox="1">
            <a:spLocks/>
          </p:cNvSpPr>
          <p:nvPr/>
        </p:nvSpPr>
        <p:spPr bwMode="auto">
          <a:xfrm>
            <a:off x="381000" y="1304925"/>
            <a:ext cx="93345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100" b="0" i="0" u="none" strike="noStrike" kern="0" cap="none" spc="0" normalizeH="0" baseline="0" noProof="0" dirty="0" smtClean="0">
                <a:ln>
                  <a:noFill/>
                </a:ln>
                <a:solidFill>
                  <a:schemeClr val="tx2"/>
                </a:solidFill>
                <a:effectLst/>
                <a:uLnTx/>
                <a:uFillTx/>
                <a:latin typeface="+mn-lt"/>
                <a:ea typeface="+mn-ea"/>
                <a:cs typeface="+mn-cs"/>
              </a:rPr>
              <a:t>Event</a:t>
            </a:r>
            <a:r>
              <a:rPr kumimoji="0" lang="en-GB" sz="1100" b="0" i="0" u="none" strike="noStrike" kern="0" cap="none" spc="0" normalizeH="0" noProof="0" dirty="0" smtClean="0">
                <a:ln>
                  <a:noFill/>
                </a:ln>
                <a:solidFill>
                  <a:schemeClr val="tx2"/>
                </a:solidFill>
                <a:effectLst/>
                <a:uLnTx/>
                <a:uFillTx/>
                <a:latin typeface="+mn-lt"/>
                <a:ea typeface="+mn-ea"/>
                <a:cs typeface="+mn-cs"/>
              </a:rPr>
              <a:t> driven near-real time monitoring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GB" sz="1100" b="0" kern="0" baseline="0" dirty="0" smtClean="0">
                <a:solidFill>
                  <a:schemeClr val="tx2"/>
                </a:solidFill>
                <a:latin typeface="+mn-lt"/>
              </a:rPr>
              <a:t>Utilises the receive logs from the stations</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GB" sz="24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GB" sz="24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GB" sz="24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2400" b="0" i="0" u="none" strike="noStrike" kern="0" cap="none" spc="0" normalizeH="0" baseline="0" noProof="0" dirty="0">
              <a:ln>
                <a:noFill/>
              </a:ln>
              <a:solidFill>
                <a:schemeClr val="tx2"/>
              </a:solidFill>
              <a:effectLst/>
              <a:uLnTx/>
              <a:uFillTx/>
              <a:latin typeface="+mn-lt"/>
              <a:ea typeface="+mn-ea"/>
              <a:cs typeface="+mn-cs"/>
            </a:endParaRPr>
          </a:p>
        </p:txBody>
      </p:sp>
      <p:pic>
        <p:nvPicPr>
          <p:cNvPr id="512002" name="Picture 2"/>
          <p:cNvPicPr>
            <a:picLocks noChangeAspect="1" noChangeArrowheads="1"/>
          </p:cNvPicPr>
          <p:nvPr/>
        </p:nvPicPr>
        <p:blipFill>
          <a:blip r:embed="rId3" cstate="print"/>
          <a:srcRect/>
          <a:stretch>
            <a:fillRect/>
          </a:stretch>
        </p:blipFill>
        <p:spPr bwMode="auto">
          <a:xfrm>
            <a:off x="495299" y="1809750"/>
            <a:ext cx="8984713" cy="4210050"/>
          </a:xfrm>
          <a:prstGeom prst="rect">
            <a:avLst/>
          </a:prstGeom>
          <a:noFill/>
          <a:ln w="9525">
            <a:noFill/>
            <a:miter lim="800000"/>
            <a:headEnd/>
            <a:tailEnd/>
          </a:ln>
        </p:spPr>
      </p:pic>
      <p:sp>
        <p:nvSpPr>
          <p:cNvPr id="8" name="TextBox 7"/>
          <p:cNvSpPr txBox="1"/>
          <p:nvPr/>
        </p:nvSpPr>
        <p:spPr>
          <a:xfrm>
            <a:off x="742950" y="6076950"/>
            <a:ext cx="2970685" cy="230832"/>
          </a:xfrm>
          <a:prstGeom prst="rect">
            <a:avLst/>
          </a:prstGeom>
          <a:noFill/>
        </p:spPr>
        <p:txBody>
          <a:bodyPr wrap="none" rtlCol="0">
            <a:spAutoFit/>
          </a:bodyPr>
          <a:lstStyle/>
          <a:p>
            <a:r>
              <a:rPr lang="en-GB" dirty="0" smtClean="0">
                <a:solidFill>
                  <a:schemeClr val="tx1"/>
                </a:solidFill>
              </a:rPr>
              <a:t>SMART  - Service Monitoring and Reporting Tool</a:t>
            </a: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EUMETCast</a:t>
            </a:r>
            <a:r>
              <a:rPr lang="en-US" dirty="0" smtClean="0"/>
              <a:t> principles – Satellite</a:t>
            </a:r>
            <a:endParaRPr lang="en-GB" dirty="0"/>
          </a:p>
        </p:txBody>
      </p:sp>
      <p:pic>
        <p:nvPicPr>
          <p:cNvPr id="384001" name="Picture 1" descr="eumetcast_schematic_2012-10-24"/>
          <p:cNvPicPr>
            <a:picLocks noChangeAspect="1" noChangeArrowheads="1"/>
          </p:cNvPicPr>
          <p:nvPr/>
        </p:nvPicPr>
        <p:blipFill>
          <a:blip r:embed="rId2" cstate="print"/>
          <a:srcRect b="19643"/>
          <a:stretch>
            <a:fillRect/>
          </a:stretch>
        </p:blipFill>
        <p:spPr bwMode="auto">
          <a:xfrm>
            <a:off x="1228725" y="1282722"/>
            <a:ext cx="6972300" cy="3844752"/>
          </a:xfrm>
          <a:prstGeom prst="rect">
            <a:avLst/>
          </a:prstGeom>
          <a:noFill/>
          <a:ln w="9525">
            <a:noFill/>
            <a:miter lim="800000"/>
            <a:headEnd/>
            <a:tailEnd/>
          </a:ln>
        </p:spPr>
      </p:pic>
      <p:sp>
        <p:nvSpPr>
          <p:cNvPr id="4" name="TextBox 3"/>
          <p:cNvSpPr txBox="1"/>
          <p:nvPr/>
        </p:nvSpPr>
        <p:spPr>
          <a:xfrm>
            <a:off x="1533525" y="5257800"/>
            <a:ext cx="6257925" cy="338554"/>
          </a:xfrm>
          <a:prstGeom prst="rect">
            <a:avLst/>
          </a:prstGeom>
          <a:noFill/>
        </p:spPr>
        <p:txBody>
          <a:bodyPr wrap="square" rtlCol="0">
            <a:spAutoFit/>
          </a:bodyPr>
          <a:lstStyle/>
          <a:p>
            <a:r>
              <a:rPr lang="en-GB" sz="1600" dirty="0" smtClean="0">
                <a:solidFill>
                  <a:schemeClr val="tx1"/>
                </a:solidFill>
              </a:rPr>
              <a:t>C-Band AMERICAS will stop by the end of 2016</a:t>
            </a:r>
            <a:endParaRPr lang="en-GB" sz="1600" dirty="0">
              <a:solidFill>
                <a:schemeClr val="tx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 footprints</a:t>
            </a:r>
            <a:endParaRPr lang="en-GB" dirty="0"/>
          </a:p>
        </p:txBody>
      </p:sp>
      <p:sp>
        <p:nvSpPr>
          <p:cNvPr id="3" name="Content Placeholder 2"/>
          <p:cNvSpPr>
            <a:spLocks noGrp="1"/>
          </p:cNvSpPr>
          <p:nvPr>
            <p:ph sz="half" idx="1"/>
          </p:nvPr>
        </p:nvSpPr>
        <p:spPr>
          <a:xfrm>
            <a:off x="322263" y="1401763"/>
            <a:ext cx="3710241" cy="4781550"/>
          </a:xfrm>
        </p:spPr>
        <p:txBody>
          <a:bodyPr/>
          <a:lstStyle/>
          <a:p>
            <a:r>
              <a:rPr lang="en-GB" b="1" dirty="0" smtClean="0"/>
              <a:t>EUMETCast Europe</a:t>
            </a:r>
          </a:p>
          <a:p>
            <a:pPr>
              <a:buFont typeface="Arial" pitchFamily="34" charset="0"/>
              <a:buChar char="•"/>
            </a:pPr>
            <a:r>
              <a:rPr lang="en-GB" b="1" dirty="0" err="1" smtClean="0"/>
              <a:t>Eutelsat</a:t>
            </a:r>
            <a:r>
              <a:rPr lang="en-GB" b="1" dirty="0" smtClean="0"/>
              <a:t> 10A</a:t>
            </a:r>
          </a:p>
          <a:p>
            <a:pPr>
              <a:buFont typeface="Arial" pitchFamily="34" charset="0"/>
              <a:buChar char="•"/>
            </a:pPr>
            <a:r>
              <a:rPr lang="en-GB" b="1" dirty="0" smtClean="0"/>
              <a:t>Ku-band</a:t>
            </a:r>
          </a:p>
          <a:p>
            <a:pPr>
              <a:buFont typeface="Arial" pitchFamily="34" charset="0"/>
              <a:buChar char="•"/>
            </a:pPr>
            <a:r>
              <a:rPr lang="en-GB" b="1" dirty="0" smtClean="0"/>
              <a:t>Position: 10° East</a:t>
            </a:r>
          </a:p>
          <a:p>
            <a:pPr>
              <a:buFont typeface="Arial" pitchFamily="34" charset="0"/>
              <a:buChar char="•"/>
            </a:pPr>
            <a:r>
              <a:rPr lang="en-GB" b="1" dirty="0" smtClean="0"/>
              <a:t>Launched: 2009</a:t>
            </a:r>
            <a:endParaRPr lang="en-GB" b="1" dirty="0"/>
          </a:p>
        </p:txBody>
      </p:sp>
      <p:pic>
        <p:nvPicPr>
          <p:cNvPr id="379906" name="Picture 2" descr="EUMETCast Europe DVB-S2 coverage footprint"/>
          <p:cNvPicPr>
            <a:picLocks noChangeAspect="1" noChangeArrowheads="1"/>
          </p:cNvPicPr>
          <p:nvPr/>
        </p:nvPicPr>
        <p:blipFill>
          <a:blip r:embed="rId2" cstate="print"/>
          <a:srcRect/>
          <a:stretch>
            <a:fillRect/>
          </a:stretch>
        </p:blipFill>
        <p:spPr bwMode="auto">
          <a:xfrm>
            <a:off x="4171949" y="1497012"/>
            <a:ext cx="5356225" cy="3222663"/>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 footprints</a:t>
            </a:r>
            <a:endParaRPr lang="en-GB" dirty="0"/>
          </a:p>
        </p:txBody>
      </p:sp>
      <p:sp>
        <p:nvSpPr>
          <p:cNvPr id="3" name="Content Placeholder 2"/>
          <p:cNvSpPr>
            <a:spLocks noGrp="1"/>
          </p:cNvSpPr>
          <p:nvPr>
            <p:ph sz="half" idx="1"/>
          </p:nvPr>
        </p:nvSpPr>
        <p:spPr>
          <a:xfrm>
            <a:off x="322263" y="1401763"/>
            <a:ext cx="3487737" cy="4684712"/>
          </a:xfrm>
        </p:spPr>
        <p:txBody>
          <a:bodyPr/>
          <a:lstStyle/>
          <a:p>
            <a:r>
              <a:rPr lang="en-GB" b="1" dirty="0" smtClean="0"/>
              <a:t>EUMETCast Africa</a:t>
            </a:r>
          </a:p>
          <a:p>
            <a:pPr>
              <a:buFont typeface="Arial" pitchFamily="34" charset="0"/>
              <a:buChar char="•"/>
            </a:pPr>
            <a:r>
              <a:rPr lang="en-GB" b="1" dirty="0" err="1" smtClean="0"/>
              <a:t>Eutelsat</a:t>
            </a:r>
            <a:r>
              <a:rPr lang="en-GB" b="1" dirty="0" smtClean="0"/>
              <a:t> 5 West A (was AB-3)</a:t>
            </a:r>
          </a:p>
          <a:p>
            <a:pPr>
              <a:buFont typeface="Arial" pitchFamily="34" charset="0"/>
              <a:buChar char="•"/>
            </a:pPr>
            <a:r>
              <a:rPr lang="en-GB" b="1" dirty="0" smtClean="0"/>
              <a:t>C-band</a:t>
            </a:r>
          </a:p>
          <a:p>
            <a:pPr>
              <a:buFont typeface="Arial" pitchFamily="34" charset="0"/>
              <a:buChar char="•"/>
            </a:pPr>
            <a:r>
              <a:rPr lang="en-GB" b="1" dirty="0" smtClean="0"/>
              <a:t>Position: 5° West</a:t>
            </a:r>
          </a:p>
          <a:p>
            <a:pPr>
              <a:buFont typeface="Arial" pitchFamily="34" charset="0"/>
              <a:buChar char="•"/>
            </a:pPr>
            <a:r>
              <a:rPr lang="en-GB" b="1" dirty="0" smtClean="0"/>
              <a:t>Launched: 07/02</a:t>
            </a:r>
            <a:endParaRPr lang="en-GB" b="1" dirty="0"/>
          </a:p>
        </p:txBody>
      </p:sp>
      <p:pic>
        <p:nvPicPr>
          <p:cNvPr id="7" name="Picture 1"/>
          <p:cNvPicPr>
            <a:picLocks noChangeAspect="1" noChangeArrowheads="1"/>
          </p:cNvPicPr>
          <p:nvPr/>
        </p:nvPicPr>
        <p:blipFill>
          <a:blip r:embed="rId2" cstate="print"/>
          <a:srcRect/>
          <a:stretch>
            <a:fillRect/>
          </a:stretch>
        </p:blipFill>
        <p:spPr bwMode="auto">
          <a:xfrm>
            <a:off x="3786188" y="1562100"/>
            <a:ext cx="5857875" cy="4095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 footprints</a:t>
            </a:r>
            <a:endParaRPr lang="en-GB" dirty="0"/>
          </a:p>
        </p:txBody>
      </p:sp>
      <p:sp>
        <p:nvSpPr>
          <p:cNvPr id="3" name="Content Placeholder 2"/>
          <p:cNvSpPr>
            <a:spLocks noGrp="1"/>
          </p:cNvSpPr>
          <p:nvPr>
            <p:ph sz="half" idx="1"/>
          </p:nvPr>
        </p:nvSpPr>
        <p:spPr>
          <a:xfrm>
            <a:off x="322263" y="1401763"/>
            <a:ext cx="3856545" cy="4781550"/>
          </a:xfrm>
        </p:spPr>
        <p:txBody>
          <a:bodyPr/>
          <a:lstStyle/>
          <a:p>
            <a:r>
              <a:rPr lang="en-GB" b="1" dirty="0" smtClean="0"/>
              <a:t>EUMETCast Americas</a:t>
            </a:r>
          </a:p>
          <a:p>
            <a:pPr>
              <a:buFont typeface="Arial" pitchFamily="34" charset="0"/>
              <a:buChar char="•"/>
            </a:pPr>
            <a:r>
              <a:rPr lang="en-GB" b="1" dirty="0" smtClean="0"/>
              <a:t>SES-6</a:t>
            </a:r>
          </a:p>
          <a:p>
            <a:pPr>
              <a:buFont typeface="Arial" pitchFamily="34" charset="0"/>
              <a:buChar char="•"/>
            </a:pPr>
            <a:r>
              <a:rPr lang="en-GB" b="1" dirty="0" smtClean="0"/>
              <a:t>C-band</a:t>
            </a:r>
          </a:p>
          <a:p>
            <a:pPr>
              <a:buFont typeface="Arial" pitchFamily="34" charset="0"/>
              <a:buChar char="•"/>
            </a:pPr>
            <a:r>
              <a:rPr lang="en-GB" b="1" dirty="0" smtClean="0"/>
              <a:t>Position: 40.5° West</a:t>
            </a:r>
          </a:p>
          <a:p>
            <a:pPr>
              <a:buFont typeface="Arial" pitchFamily="34" charset="0"/>
              <a:buChar char="•"/>
            </a:pPr>
            <a:r>
              <a:rPr lang="en-GB" b="1" dirty="0" smtClean="0"/>
              <a:t>Launched: 03/06/13</a:t>
            </a:r>
            <a:endParaRPr lang="en-GB" b="1" dirty="0"/>
          </a:p>
        </p:txBody>
      </p:sp>
      <p:pic>
        <p:nvPicPr>
          <p:cNvPr id="10" name="Content Placeholder 9" descr="ses-6_c_band_hemi_beam_west_view_M.jpg"/>
          <p:cNvPicPr>
            <a:picLocks noGrp="1" noChangeAspect="1"/>
          </p:cNvPicPr>
          <p:nvPr>
            <p:ph sz="half" idx="2"/>
          </p:nvPr>
        </p:nvPicPr>
        <p:blipFill>
          <a:blip r:embed="rId3" cstate="print"/>
          <a:stretch>
            <a:fillRect/>
          </a:stretch>
        </p:blipFill>
        <p:spPr>
          <a:xfrm>
            <a:off x="4546206" y="1441451"/>
            <a:ext cx="5179212" cy="3863974"/>
          </a:xfrm>
        </p:spPr>
      </p:pic>
      <p:pic>
        <p:nvPicPr>
          <p:cNvPr id="377860" name="Picture 4" descr="P:\groups\EUMETCast\technical_issues\Images and Photos\EUMETCast\ses-6_c_band_hemi_beam_east_view_M.jpg"/>
          <p:cNvPicPr>
            <a:picLocks noChangeAspect="1" noChangeArrowheads="1"/>
          </p:cNvPicPr>
          <p:nvPr/>
        </p:nvPicPr>
        <p:blipFill>
          <a:blip r:embed="rId4" cstate="print"/>
          <a:srcRect/>
          <a:stretch>
            <a:fillRect/>
          </a:stretch>
        </p:blipFill>
        <p:spPr bwMode="auto">
          <a:xfrm>
            <a:off x="2847975" y="3914775"/>
            <a:ext cx="2933700" cy="2189312"/>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EUMETCast</a:t>
            </a:r>
            <a:r>
              <a:rPr lang="en-GB" dirty="0" smtClean="0"/>
              <a:t> Terrestrial</a:t>
            </a:r>
            <a:endParaRPr lang="en-GB" dirty="0"/>
          </a:p>
        </p:txBody>
      </p:sp>
      <p:sp>
        <p:nvSpPr>
          <p:cNvPr id="4" name="Content Placeholder 3"/>
          <p:cNvSpPr>
            <a:spLocks noGrp="1"/>
          </p:cNvSpPr>
          <p:nvPr>
            <p:ph idx="1"/>
          </p:nvPr>
        </p:nvSpPr>
        <p:spPr/>
        <p:txBody>
          <a:bodyPr/>
          <a:lstStyle/>
          <a:p>
            <a:r>
              <a:rPr lang="en-GB" b="1" dirty="0" smtClean="0"/>
              <a:t>Network</a:t>
            </a:r>
          </a:p>
          <a:p>
            <a:pPr lvl="1">
              <a:buFont typeface="Arial" pitchFamily="34" charset="0"/>
              <a:buChar char="•"/>
            </a:pPr>
            <a:r>
              <a:rPr lang="en-GB" b="1" dirty="0" smtClean="0"/>
              <a:t>High speed network for high volume data exchange</a:t>
            </a:r>
          </a:p>
          <a:p>
            <a:pPr lvl="1">
              <a:buFont typeface="Arial" pitchFamily="34" charset="0"/>
              <a:buChar char="•"/>
            </a:pPr>
            <a:r>
              <a:rPr lang="en-GB" b="1" dirty="0" smtClean="0"/>
              <a:t>Scalability by overprovision of bandwidth</a:t>
            </a:r>
          </a:p>
          <a:p>
            <a:pPr lvl="1">
              <a:buFont typeface="Arial" pitchFamily="34" charset="0"/>
              <a:buChar char="•"/>
            </a:pPr>
            <a:r>
              <a:rPr lang="en-GB" b="1" dirty="0" smtClean="0"/>
              <a:t>GEANT = backbone, funded by EU</a:t>
            </a:r>
          </a:p>
          <a:p>
            <a:pPr lvl="1">
              <a:buFont typeface="Arial" pitchFamily="34" charset="0"/>
              <a:buChar char="•"/>
            </a:pPr>
            <a:r>
              <a:rPr lang="en-GB" b="1" dirty="0" smtClean="0"/>
              <a:t>No SLA</a:t>
            </a:r>
          </a:p>
          <a:p>
            <a:endParaRPr lang="en-GB" b="1" dirty="0" smtClean="0"/>
          </a:p>
          <a:p>
            <a:r>
              <a:rPr lang="en-GB" b="1" dirty="0" smtClean="0"/>
              <a:t>Access</a:t>
            </a:r>
          </a:p>
          <a:p>
            <a:pPr lvl="1">
              <a:buFont typeface="Arial" pitchFamily="34" charset="0"/>
              <a:buChar char="•"/>
            </a:pPr>
            <a:r>
              <a:rPr lang="en-GB" b="1" dirty="0" smtClean="0"/>
              <a:t>Only “research” users, eligible organisations, etc. having access to NREN</a:t>
            </a:r>
          </a:p>
          <a:p>
            <a:pPr lvl="1">
              <a:buFont typeface="Arial" pitchFamily="34" charset="0"/>
              <a:buChar char="•"/>
            </a:pPr>
            <a:endParaRPr lang="en-GB"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EUMETCast</a:t>
            </a:r>
            <a:r>
              <a:rPr lang="en-US" dirty="0" smtClean="0"/>
              <a:t> principles – and Terrestrial</a:t>
            </a:r>
            <a:endParaRPr lang="en-GB" dirty="0"/>
          </a:p>
        </p:txBody>
      </p:sp>
      <p:graphicFrame>
        <p:nvGraphicFramePr>
          <p:cNvPr id="434177" name="Object 9"/>
          <p:cNvGraphicFramePr>
            <a:graphicFrameLocks noChangeAspect="1"/>
          </p:cNvGraphicFramePr>
          <p:nvPr>
            <p:ph idx="1"/>
          </p:nvPr>
        </p:nvGraphicFramePr>
        <p:xfrm>
          <a:off x="1338046" y="1401763"/>
          <a:ext cx="7117195" cy="4781550"/>
        </p:xfrm>
        <a:graphic>
          <a:graphicData uri="http://schemas.openxmlformats.org/presentationml/2006/ole">
            <p:oleObj spid="_x0000_s434177" name="Visio" r:id="rId3" imgW="7275819" imgH="4888418" progId="">
              <p:embed/>
            </p:oleObj>
          </a:graphicData>
        </a:graphic>
      </p:graphicFrame>
      <p:sp>
        <p:nvSpPr>
          <p:cNvPr id="5" name="Rectangle 4"/>
          <p:cNvSpPr/>
          <p:nvPr/>
        </p:nvSpPr>
        <p:spPr>
          <a:xfrm>
            <a:off x="4699000" y="1362075"/>
            <a:ext cx="3887788" cy="4464050"/>
          </a:xfrm>
          <a:prstGeom prst="rect">
            <a:avLst/>
          </a:prstGeom>
          <a:solidFill>
            <a:schemeClr val="bg1">
              <a:alpha val="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5876925" y="4903788"/>
            <a:ext cx="2335213" cy="338137"/>
          </a:xfrm>
          <a:prstGeom prst="rect">
            <a:avLst/>
          </a:prstGeom>
        </p:spPr>
        <p:txBody>
          <a:bodyPr wrap="none">
            <a:spAutoFit/>
          </a:bodyPr>
          <a:lstStyle/>
          <a:p>
            <a:pPr>
              <a:defRPr/>
            </a:pPr>
            <a:r>
              <a:rPr lang="en-IE" sz="1600" dirty="0">
                <a:solidFill>
                  <a:schemeClr val="accent1">
                    <a:lumMod val="50000"/>
                  </a:schemeClr>
                </a:solidFill>
              </a:rPr>
              <a:t>EUMETCast Terrestrial </a:t>
            </a:r>
            <a:endParaRPr lang="en-GB" sz="1600"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99300" y="6356351"/>
            <a:ext cx="2311400" cy="365125"/>
          </a:xfrm>
          <a:prstGeom prst="rect">
            <a:avLst/>
          </a:prstGeom>
        </p:spPr>
        <p:txBody>
          <a:bodyPr/>
          <a:lstStyle/>
          <a:p>
            <a:fld id="{9F132A47-FA7D-464F-BA94-05E8313B33B0}" type="slidenum">
              <a:rPr lang="en-US" smtClean="0"/>
              <a:pPr/>
              <a:t>19</a:t>
            </a:fld>
            <a:endParaRPr lang="en-US"/>
          </a:p>
        </p:txBody>
      </p:sp>
      <p:sp>
        <p:nvSpPr>
          <p:cNvPr id="3" name="Rectangle 2"/>
          <p:cNvSpPr/>
          <p:nvPr/>
        </p:nvSpPr>
        <p:spPr>
          <a:xfrm>
            <a:off x="587375" y="238126"/>
            <a:ext cx="8997950" cy="830997"/>
          </a:xfrm>
          <a:prstGeom prst="rect">
            <a:avLst/>
          </a:prstGeom>
        </p:spPr>
        <p:txBody>
          <a:bodyPr wrap="square">
            <a:spAutoFit/>
          </a:bodyPr>
          <a:lstStyle/>
          <a:p>
            <a:r>
              <a:rPr lang="en-GB" sz="2400" dirty="0" smtClean="0">
                <a:solidFill>
                  <a:schemeClr val="bg1"/>
                </a:solidFill>
              </a:rPr>
              <a:t>Overview of </a:t>
            </a:r>
            <a:r>
              <a:rPr lang="en-GB" sz="2400" dirty="0" err="1" smtClean="0">
                <a:solidFill>
                  <a:schemeClr val="bg1"/>
                </a:solidFill>
              </a:rPr>
              <a:t>EUMETCast</a:t>
            </a:r>
            <a:r>
              <a:rPr lang="en-GB" sz="2400" dirty="0" smtClean="0">
                <a:solidFill>
                  <a:schemeClr val="bg1"/>
                </a:solidFill>
              </a:rPr>
              <a:t> Terrestrial Demonstration Service</a:t>
            </a:r>
            <a:endParaRPr lang="en-GB" sz="2400" dirty="0">
              <a:solidFill>
                <a:schemeClr val="bg1"/>
              </a:solidFill>
            </a:endParaRPr>
          </a:p>
        </p:txBody>
      </p:sp>
      <p:sp>
        <p:nvSpPr>
          <p:cNvPr id="7" name="Rectangle 6"/>
          <p:cNvSpPr/>
          <p:nvPr/>
        </p:nvSpPr>
        <p:spPr>
          <a:xfrm>
            <a:off x="495300" y="1676400"/>
            <a:ext cx="8585200" cy="954107"/>
          </a:xfrm>
          <a:prstGeom prst="rect">
            <a:avLst/>
          </a:prstGeom>
        </p:spPr>
        <p:txBody>
          <a:bodyPr wrap="square">
            <a:spAutoFit/>
          </a:bodyPr>
          <a:lstStyle/>
          <a:p>
            <a:pPr algn="just"/>
            <a:r>
              <a:rPr lang="en-US" sz="1400" dirty="0" err="1" smtClean="0">
                <a:solidFill>
                  <a:schemeClr val="tx1"/>
                </a:solidFill>
              </a:rPr>
              <a:t>EUMETCast</a:t>
            </a:r>
            <a:r>
              <a:rPr lang="en-US" sz="1400" dirty="0" smtClean="0">
                <a:solidFill>
                  <a:schemeClr val="tx1"/>
                </a:solidFill>
              </a:rPr>
              <a:t> Terrestrial Demonstration service disseminates near real time environmental data based upon a multicast client/server system with the server side implemented at EUMETSAT and the client side in geographical dispersed locations. This is at current only a best-effort service with an intentional limited number of users.</a:t>
            </a:r>
            <a:endParaRPr lang="en-GB" sz="1400" dirty="0">
              <a:solidFill>
                <a:schemeClr val="tx1"/>
              </a:solidFill>
            </a:endParaRPr>
          </a:p>
        </p:txBody>
      </p:sp>
      <p:pic>
        <p:nvPicPr>
          <p:cNvPr id="463873" name="Picture 1" descr="C:\Users\coyne\AppData\Local\Microsoft\Windows\Temporary Internet Files\Content.Outlook\MM4YYKC6\EUMETCastTerrestrialFootprint.jpg"/>
          <p:cNvPicPr>
            <a:picLocks noChangeAspect="1" noChangeArrowheads="1"/>
          </p:cNvPicPr>
          <p:nvPr/>
        </p:nvPicPr>
        <p:blipFill>
          <a:blip r:embed="rId3" cstate="print"/>
          <a:srcRect/>
          <a:stretch>
            <a:fillRect/>
          </a:stretch>
        </p:blipFill>
        <p:spPr bwMode="auto">
          <a:xfrm>
            <a:off x="1176337" y="2667000"/>
            <a:ext cx="7305675" cy="3657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Dissemination Team </a:t>
            </a:r>
            <a:endParaRPr lang="en-GB" dirty="0"/>
          </a:p>
        </p:txBody>
      </p:sp>
      <p:sp>
        <p:nvSpPr>
          <p:cNvPr id="3" name="TextBox 2"/>
          <p:cNvSpPr txBox="1"/>
          <p:nvPr/>
        </p:nvSpPr>
        <p:spPr>
          <a:xfrm>
            <a:off x="514350" y="1781175"/>
            <a:ext cx="9086850" cy="4085734"/>
          </a:xfrm>
          <a:prstGeom prst="rect">
            <a:avLst/>
          </a:prstGeom>
          <a:noFill/>
        </p:spPr>
        <p:txBody>
          <a:bodyPr wrap="square" rtlCol="0">
            <a:spAutoFit/>
          </a:bodyPr>
          <a:lstStyle/>
          <a:p>
            <a:pPr>
              <a:buFont typeface="Arial" pitchFamily="34" charset="0"/>
              <a:buChar char="•"/>
            </a:pPr>
            <a:r>
              <a:rPr lang="en-GB" sz="2400" dirty="0" smtClean="0">
                <a:solidFill>
                  <a:schemeClr val="tx1"/>
                </a:solidFill>
              </a:rPr>
              <a:t> Working at EUMETSAT since 1998 in the dissemination   team </a:t>
            </a:r>
          </a:p>
          <a:p>
            <a:pPr>
              <a:buFont typeface="Arial" pitchFamily="34" charset="0"/>
              <a:buChar char="•"/>
            </a:pPr>
            <a:r>
              <a:rPr lang="en-GB" sz="2400" dirty="0" smtClean="0">
                <a:solidFill>
                  <a:schemeClr val="tx1"/>
                </a:solidFill>
              </a:rPr>
              <a:t>The Operations Dissemination team consists of 8 people</a:t>
            </a:r>
          </a:p>
          <a:p>
            <a:pPr>
              <a:buFont typeface="Arial" pitchFamily="34" charset="0"/>
              <a:buChar char="•"/>
            </a:pPr>
            <a:r>
              <a:rPr lang="en-GB" sz="2400" dirty="0" smtClean="0">
                <a:solidFill>
                  <a:schemeClr val="tx1"/>
                </a:solidFill>
              </a:rPr>
              <a:t> At the start of EUMETCast there where just 3 </a:t>
            </a:r>
          </a:p>
          <a:p>
            <a:pPr>
              <a:buFont typeface="Arial" pitchFamily="34" charset="0"/>
              <a:buChar char="•"/>
            </a:pPr>
            <a:r>
              <a:rPr lang="en-GB" sz="2400" dirty="0" smtClean="0">
                <a:solidFill>
                  <a:schemeClr val="tx1"/>
                </a:solidFill>
              </a:rPr>
              <a:t> Supported by additional maintenance personnel </a:t>
            </a:r>
          </a:p>
          <a:p>
            <a:pPr>
              <a:buFont typeface="Arial" pitchFamily="34" charset="0"/>
              <a:buChar char="•"/>
            </a:pPr>
            <a:r>
              <a:rPr lang="en-GB" sz="2400" dirty="0" smtClean="0">
                <a:solidFill>
                  <a:schemeClr val="tx1"/>
                </a:solidFill>
              </a:rPr>
              <a:t> Supported by User Service</a:t>
            </a:r>
          </a:p>
          <a:p>
            <a:endParaRPr lang="en-GB" sz="1800" dirty="0" smtClean="0">
              <a:solidFill>
                <a:schemeClr val="tx1"/>
              </a:solidFill>
            </a:endParaRPr>
          </a:p>
          <a:p>
            <a:endParaRPr lang="en-GB" sz="1800" dirty="0" smtClean="0">
              <a:solidFill>
                <a:schemeClr val="tx1"/>
              </a:solidFill>
            </a:endParaRPr>
          </a:p>
          <a:p>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EUMETCast</a:t>
            </a:r>
            <a:r>
              <a:rPr lang="en-GB" dirty="0" smtClean="0"/>
              <a:t> design</a:t>
            </a:r>
            <a:endParaRPr lang="en-GB" dirty="0"/>
          </a:p>
        </p:txBody>
      </p:sp>
      <p:sp>
        <p:nvSpPr>
          <p:cNvPr id="5" name="Content Placeholder 4"/>
          <p:cNvSpPr>
            <a:spLocks noGrp="1"/>
          </p:cNvSpPr>
          <p:nvPr>
            <p:ph idx="1"/>
          </p:nvPr>
        </p:nvSpPr>
        <p:spPr>
          <a:xfrm>
            <a:off x="303213" y="1220788"/>
            <a:ext cx="9148762" cy="4781550"/>
          </a:xfrm>
        </p:spPr>
        <p:txBody>
          <a:bodyPr/>
          <a:lstStyle/>
          <a:p>
            <a:pPr>
              <a:buFont typeface="Arial" pitchFamily="34" charset="0"/>
              <a:buChar char="•"/>
            </a:pPr>
            <a:r>
              <a:rPr lang="en-GB" sz="2200" b="1" dirty="0" smtClean="0"/>
              <a:t>Generic server/client file transfer system in </a:t>
            </a:r>
            <a:r>
              <a:rPr lang="en-GB" sz="2200" b="1" u="sng" dirty="0" smtClean="0"/>
              <a:t>“Push” </a:t>
            </a:r>
            <a:r>
              <a:rPr lang="en-GB" sz="2200" b="1" dirty="0" smtClean="0"/>
              <a:t>mode;</a:t>
            </a:r>
          </a:p>
          <a:p>
            <a:pPr>
              <a:buFont typeface="Arial" pitchFamily="34" charset="0"/>
              <a:buChar char="•"/>
            </a:pPr>
            <a:r>
              <a:rPr lang="en-GB" sz="2200" b="1" dirty="0" smtClean="0"/>
              <a:t>From one server to (unlimited number of) many clients;</a:t>
            </a:r>
          </a:p>
          <a:p>
            <a:pPr>
              <a:buFont typeface="Arial" pitchFamily="34" charset="0"/>
              <a:buChar char="•"/>
            </a:pPr>
            <a:r>
              <a:rPr lang="en-GB" sz="2200" b="1" dirty="0" smtClean="0"/>
              <a:t>COTS “</a:t>
            </a:r>
            <a:r>
              <a:rPr lang="en-GB" sz="2200" b="1" dirty="0" err="1" smtClean="0"/>
              <a:t>Tellicast</a:t>
            </a:r>
            <a:r>
              <a:rPr lang="en-GB" sz="2200" b="1" dirty="0" smtClean="0"/>
              <a:t>” software using protocol based on IP multicast;</a:t>
            </a:r>
          </a:p>
          <a:p>
            <a:pPr>
              <a:buFont typeface="Arial" pitchFamily="34" charset="0"/>
              <a:buChar char="•"/>
            </a:pPr>
            <a:r>
              <a:rPr lang="en-GB" sz="2200" b="1" dirty="0" smtClean="0"/>
              <a:t>Use of commercial telecommunication satellites;</a:t>
            </a:r>
          </a:p>
          <a:p>
            <a:pPr>
              <a:buFont typeface="Arial" pitchFamily="34" charset="0"/>
              <a:buChar char="•"/>
            </a:pPr>
            <a:r>
              <a:rPr lang="en-GB" sz="2200" b="1" dirty="0" smtClean="0"/>
              <a:t>Use of multicast capable terrestrial network;</a:t>
            </a:r>
          </a:p>
          <a:p>
            <a:pPr>
              <a:buFont typeface="Arial" pitchFamily="34" charset="0"/>
              <a:buChar char="•"/>
            </a:pPr>
            <a:r>
              <a:rPr lang="en-GB" sz="2200" b="1" dirty="0" smtClean="0"/>
              <a:t>Robustness through forward error correction and retransmission, with and without return link;</a:t>
            </a:r>
          </a:p>
          <a:p>
            <a:pPr>
              <a:buFont typeface="Arial" pitchFamily="34" charset="0"/>
              <a:buChar char="•"/>
            </a:pPr>
            <a:r>
              <a:rPr lang="en-GB" sz="2200" b="1" dirty="0" smtClean="0"/>
              <a:t>High bandwidth efficiency;</a:t>
            </a:r>
          </a:p>
          <a:p>
            <a:pPr>
              <a:buFont typeface="Arial" pitchFamily="34" charset="0"/>
              <a:buChar char="•"/>
            </a:pPr>
            <a:r>
              <a:rPr lang="en-GB" sz="2200" b="1" dirty="0" smtClean="0"/>
              <a:t>Built for high availability systems;</a:t>
            </a:r>
          </a:p>
          <a:p>
            <a:pPr>
              <a:buFont typeface="Arial" pitchFamily="34" charset="0"/>
              <a:buChar char="•"/>
            </a:pPr>
            <a:r>
              <a:rPr lang="en-GB" sz="2200" b="1" dirty="0" smtClean="0"/>
              <a:t>Highly secure due to built in encryption</a:t>
            </a:r>
          </a:p>
          <a:p>
            <a:endParaRPr lang="en-GB" dirty="0" smtClean="0"/>
          </a:p>
          <a:p>
            <a:pPr>
              <a:buFont typeface="Arial" pitchFamily="34" charset="0"/>
              <a:buChar char="•"/>
            </a:pPr>
            <a:endParaRPr lang="en-GB" dirty="0" smtClean="0"/>
          </a:p>
          <a:p>
            <a:pPr>
              <a:buFont typeface="Arial" pitchFamily="34" charset="0"/>
              <a:buChar char="•"/>
            </a:pPr>
            <a:endParaRPr lang="en-GB" dirty="0" smtClean="0"/>
          </a:p>
          <a:p>
            <a:endParaRPr lang="en-GB"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EUMETCast</a:t>
            </a:r>
            <a:r>
              <a:rPr lang="en-GB" dirty="0" smtClean="0"/>
              <a:t> service control</a:t>
            </a:r>
            <a:endParaRPr lang="en-GB" dirty="0"/>
          </a:p>
        </p:txBody>
      </p:sp>
      <p:sp>
        <p:nvSpPr>
          <p:cNvPr id="5" name="Content Placeholder 4"/>
          <p:cNvSpPr>
            <a:spLocks noGrp="1"/>
          </p:cNvSpPr>
          <p:nvPr>
            <p:ph idx="1"/>
          </p:nvPr>
        </p:nvSpPr>
        <p:spPr>
          <a:xfrm>
            <a:off x="312738" y="1249363"/>
            <a:ext cx="9148762" cy="4781550"/>
          </a:xfrm>
          <a:noFill/>
          <a:effectLst>
            <a:innerShdw blurRad="63500" dist="50800" dir="13500000">
              <a:prstClr val="black">
                <a:alpha val="50000"/>
              </a:prstClr>
            </a:innerShdw>
          </a:effectLst>
        </p:spPr>
        <p:txBody>
          <a:bodyPr/>
          <a:lstStyle/>
          <a:p>
            <a:r>
              <a:rPr lang="en-GB" sz="2200" b="1" dirty="0" smtClean="0"/>
              <a:t>At server side</a:t>
            </a:r>
          </a:p>
          <a:p>
            <a:pPr>
              <a:buFont typeface="Arial" pitchFamily="34" charset="0"/>
              <a:buChar char="•"/>
            </a:pPr>
            <a:r>
              <a:rPr lang="en-GB" sz="2200" b="1" dirty="0" smtClean="0"/>
              <a:t>Full bandwidth control and guaranteed timeliness of files;</a:t>
            </a:r>
          </a:p>
          <a:p>
            <a:pPr>
              <a:buFont typeface="Arial" pitchFamily="34" charset="0"/>
              <a:buChar char="•"/>
            </a:pPr>
            <a:r>
              <a:rPr lang="en-GB" sz="2200" b="1" dirty="0" smtClean="0"/>
              <a:t>Service directories allow access unlimited number of </a:t>
            </a:r>
            <a:r>
              <a:rPr lang="en-GB" sz="2200" b="1" dirty="0" smtClean="0">
                <a:solidFill>
                  <a:schemeClr val="tx1"/>
                </a:solidFill>
              </a:rPr>
              <a:t>users at the desired granularity</a:t>
            </a:r>
            <a:r>
              <a:rPr lang="en-GB" sz="2200" b="1" dirty="0" smtClean="0"/>
              <a:t>;</a:t>
            </a:r>
          </a:p>
          <a:p>
            <a:pPr>
              <a:buFont typeface="Arial" pitchFamily="34" charset="0"/>
              <a:buChar char="•"/>
            </a:pPr>
            <a:r>
              <a:rPr lang="en-GB" sz="2200" b="1" dirty="0" smtClean="0"/>
              <a:t>Data protection through encryption and physical (EKU) access control;</a:t>
            </a:r>
          </a:p>
          <a:p>
            <a:r>
              <a:rPr lang="en-GB" sz="2200" b="1" dirty="0" smtClean="0"/>
              <a:t>At client side</a:t>
            </a:r>
          </a:p>
          <a:p>
            <a:pPr>
              <a:buFont typeface="Arial" pitchFamily="34" charset="0"/>
              <a:buChar char="•"/>
            </a:pPr>
            <a:r>
              <a:rPr lang="en-GB" sz="2200" b="1" dirty="0" smtClean="0"/>
              <a:t>Allowing use of off-the shelf, commercial, inexpensive equipment at client side;</a:t>
            </a:r>
          </a:p>
          <a:p>
            <a:pPr>
              <a:buFont typeface="Arial" pitchFamily="34" charset="0"/>
              <a:buChar char="•"/>
            </a:pPr>
            <a:r>
              <a:rPr lang="en-GB" sz="2200" b="1" dirty="0" smtClean="0"/>
              <a:t>Data access via username, password and hardware key unit;</a:t>
            </a:r>
          </a:p>
          <a:p>
            <a:pPr>
              <a:buFont typeface="Arial" pitchFamily="34" charset="0"/>
              <a:buChar char="•"/>
            </a:pPr>
            <a:r>
              <a:rPr lang="en-GB" sz="2200" b="1" dirty="0" smtClean="0"/>
              <a:t>Customisation options;</a:t>
            </a:r>
          </a:p>
          <a:p>
            <a:pPr>
              <a:buFont typeface="Arial" pitchFamily="34" charset="0"/>
              <a:buChar char="•"/>
            </a:pPr>
            <a:r>
              <a:rPr lang="en-GB" sz="2200" b="1" dirty="0" smtClean="0"/>
              <a:t>WEB interface for monitoring;</a:t>
            </a:r>
          </a:p>
          <a:p>
            <a:pPr>
              <a:buFont typeface="Arial" pitchFamily="34" charset="0"/>
              <a:buChar char="•"/>
            </a:pPr>
            <a:endParaRPr lang="en-GB" dirty="0" smtClean="0"/>
          </a:p>
          <a:p>
            <a:pPr>
              <a:buFont typeface="Arial" pitchFamily="34" charset="0"/>
              <a:buChar char="•"/>
            </a:pPr>
            <a:endParaRPr lang="en-GB" dirty="0" smtClean="0"/>
          </a:p>
          <a:p>
            <a:endParaRPr lang="en-GB"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EUMETCast</a:t>
            </a:r>
            <a:r>
              <a:rPr lang="en-GB" dirty="0" smtClean="0"/>
              <a:t> security</a:t>
            </a:r>
            <a:endParaRPr lang="en-GB" dirty="0"/>
          </a:p>
        </p:txBody>
      </p:sp>
      <p:sp>
        <p:nvSpPr>
          <p:cNvPr id="5" name="Content Placeholder 4"/>
          <p:cNvSpPr>
            <a:spLocks noGrp="1"/>
          </p:cNvSpPr>
          <p:nvPr>
            <p:ph idx="1"/>
          </p:nvPr>
        </p:nvSpPr>
        <p:spPr>
          <a:xfrm>
            <a:off x="312738" y="1211263"/>
            <a:ext cx="9148762" cy="4781550"/>
          </a:xfrm>
        </p:spPr>
        <p:txBody>
          <a:bodyPr/>
          <a:lstStyle/>
          <a:p>
            <a:pPr>
              <a:buFont typeface="Arial" pitchFamily="34" charset="0"/>
              <a:buChar char="•"/>
            </a:pPr>
            <a:r>
              <a:rPr lang="en-GB" sz="2200" b="1" dirty="0" smtClean="0"/>
              <a:t>Before transmission each data file is virus-checked (configurable per service);</a:t>
            </a:r>
          </a:p>
          <a:p>
            <a:pPr>
              <a:buFont typeface="Arial" pitchFamily="34" charset="0"/>
              <a:buChar char="•"/>
            </a:pPr>
            <a:r>
              <a:rPr lang="en-GB" sz="2200" b="1" dirty="0" smtClean="0"/>
              <a:t>The distribution systems can encrypt user data “on the fly” during transmission. Encryption can be switched on and off on a “per channel” basis.</a:t>
            </a:r>
          </a:p>
          <a:p>
            <a:endParaRPr lang="en-GB" sz="2200" b="1" dirty="0" smtClean="0"/>
          </a:p>
          <a:p>
            <a:pPr>
              <a:buFont typeface="Arial" pitchFamily="34" charset="0"/>
              <a:buChar char="•"/>
            </a:pPr>
            <a:r>
              <a:rPr lang="en-GB" sz="2200" b="1" dirty="0" smtClean="0"/>
              <a:t>Encryption is a 2 level process:</a:t>
            </a:r>
          </a:p>
          <a:p>
            <a:pPr lvl="1">
              <a:buFont typeface="Arial" pitchFamily="34" charset="0"/>
              <a:buChar char="•"/>
            </a:pPr>
            <a:r>
              <a:rPr lang="en-GB" sz="2200" b="1" dirty="0" smtClean="0"/>
              <a:t>For every transmission a unique symmetric data key is used for the data encryption (256 bit data key, blowfish)</a:t>
            </a:r>
          </a:p>
          <a:p>
            <a:pPr lvl="1">
              <a:buFont typeface="Arial" pitchFamily="34" charset="0"/>
              <a:buChar char="•"/>
            </a:pPr>
            <a:r>
              <a:rPr lang="en-GB" sz="2200" b="1" dirty="0" smtClean="0"/>
              <a:t>The data key is sent to each subscribed user as an "encrypted message" by using the private key information and the </a:t>
            </a:r>
            <a:r>
              <a:rPr lang="en-GB" sz="2200" b="1" dirty="0" err="1" smtClean="0"/>
              <a:t>etoken</a:t>
            </a:r>
            <a:r>
              <a:rPr lang="en-GB" sz="2200" b="1" dirty="0" smtClean="0"/>
              <a:t> of each users</a:t>
            </a:r>
          </a:p>
          <a:p>
            <a:pPr lvl="1">
              <a:buFont typeface="Arial" pitchFamily="34" charset="0"/>
              <a:buChar char="•"/>
            </a:pPr>
            <a:r>
              <a:rPr lang="en-GB" sz="2200" b="1" dirty="0" smtClean="0"/>
              <a:t>The security concept has also been accepted by the European military users.</a:t>
            </a:r>
          </a:p>
          <a:p>
            <a:pPr>
              <a:buFont typeface="Arial" pitchFamily="34" charset="0"/>
              <a:buChar char="•"/>
            </a:pPr>
            <a:endParaRPr lang="en-GB" sz="2200" b="1" dirty="0" smtClean="0"/>
          </a:p>
          <a:p>
            <a:endParaRPr lang="en-GB" sz="2200" b="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EUMETCast</a:t>
            </a:r>
            <a:r>
              <a:rPr lang="en-GB" dirty="0" smtClean="0"/>
              <a:t> operations</a:t>
            </a:r>
            <a:endParaRPr lang="en-GB" dirty="0"/>
          </a:p>
        </p:txBody>
      </p:sp>
      <p:sp>
        <p:nvSpPr>
          <p:cNvPr id="5" name="Content Placeholder 4"/>
          <p:cNvSpPr>
            <a:spLocks noGrp="1"/>
          </p:cNvSpPr>
          <p:nvPr>
            <p:ph idx="1"/>
          </p:nvPr>
        </p:nvSpPr>
        <p:spPr/>
        <p:txBody>
          <a:bodyPr/>
          <a:lstStyle/>
          <a:p>
            <a:pPr>
              <a:buFontTx/>
              <a:buChar char="-"/>
            </a:pPr>
            <a:r>
              <a:rPr lang="en-GB" b="1" dirty="0" err="1" smtClean="0"/>
              <a:t>EUMETCast</a:t>
            </a:r>
            <a:r>
              <a:rPr lang="en-GB" b="1" dirty="0" smtClean="0"/>
              <a:t> routine monitoring and reporting;</a:t>
            </a:r>
          </a:p>
          <a:p>
            <a:pPr>
              <a:buFontTx/>
              <a:buChar char="-"/>
            </a:pPr>
            <a:r>
              <a:rPr lang="en-GB" b="1" dirty="0" smtClean="0"/>
              <a:t>End to end monitoring of remote stations;</a:t>
            </a:r>
          </a:p>
          <a:p>
            <a:pPr>
              <a:buFontTx/>
              <a:buChar char="-"/>
            </a:pPr>
            <a:r>
              <a:rPr lang="en-GB" b="1" dirty="0" smtClean="0"/>
              <a:t>Help desk;</a:t>
            </a:r>
          </a:p>
          <a:p>
            <a:pPr>
              <a:buFontTx/>
              <a:buChar char="-"/>
            </a:pPr>
            <a:r>
              <a:rPr lang="en-GB" b="1" dirty="0" smtClean="0"/>
              <a:t>Engineering and Training support;</a:t>
            </a:r>
          </a:p>
          <a:p>
            <a:pPr>
              <a:buFontTx/>
              <a:buChar char="-"/>
            </a:pPr>
            <a:r>
              <a:rPr lang="en-GB" b="1" dirty="0" err="1" smtClean="0"/>
              <a:t>Evolutive</a:t>
            </a:r>
            <a:r>
              <a:rPr lang="en-GB" b="1" dirty="0" smtClean="0"/>
              <a:t> Maintenance, technical advise &amp; support;</a:t>
            </a:r>
          </a:p>
          <a:p>
            <a:pPr>
              <a:buFontTx/>
              <a:buChar char="-"/>
            </a:pPr>
            <a:endParaRPr lang="en-GB" b="1" dirty="0" smtClean="0"/>
          </a:p>
          <a:p>
            <a:pPr>
              <a:buFontTx/>
              <a:buChar char="-"/>
            </a:pPr>
            <a:endParaRPr lang="en-GB" b="1" dirty="0" smtClean="0"/>
          </a:p>
          <a:p>
            <a:pPr>
              <a:buFont typeface="Arial" pitchFamily="34" charset="0"/>
              <a:buChar char="•"/>
            </a:pPr>
            <a:endParaRPr lang="en-GB" b="1" dirty="0" smtClean="0"/>
          </a:p>
          <a:p>
            <a:pPr>
              <a:buFont typeface="Arial" pitchFamily="34" charset="0"/>
              <a:buChar char="•"/>
            </a:pPr>
            <a:endParaRPr lang="en-GB" b="1" dirty="0" smtClean="0"/>
          </a:p>
          <a:p>
            <a:endParaRPr lang="en-GB" b="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Multicast Platform - Configuration</a:t>
            </a:r>
            <a:endParaRPr lang="en-GB" dirty="0"/>
          </a:p>
        </p:txBody>
      </p:sp>
      <p:sp>
        <p:nvSpPr>
          <p:cNvPr id="4" name="Content Placeholder 3"/>
          <p:cNvSpPr>
            <a:spLocks noGrp="1"/>
          </p:cNvSpPr>
          <p:nvPr>
            <p:ph idx="1"/>
          </p:nvPr>
        </p:nvSpPr>
        <p:spPr/>
        <p:txBody>
          <a:bodyPr/>
          <a:lstStyle/>
          <a:p>
            <a:r>
              <a:rPr lang="en-GB" b="1" dirty="0" smtClean="0"/>
              <a:t>Channels</a:t>
            </a:r>
          </a:p>
          <a:p>
            <a:pPr>
              <a:buFont typeface="Arial" pitchFamily="34" charset="0"/>
              <a:buChar char="•"/>
            </a:pPr>
            <a:r>
              <a:rPr lang="en-GB" b="1" dirty="0" smtClean="0"/>
              <a:t>Announcement Channel </a:t>
            </a:r>
          </a:p>
          <a:p>
            <a:pPr lvl="1">
              <a:buFont typeface="Arial" pitchFamily="34" charset="0"/>
              <a:buChar char="•"/>
            </a:pPr>
            <a:r>
              <a:rPr lang="en-GB" b="1" dirty="0" smtClean="0"/>
              <a:t>One dedicated channel per service, Basic, High Volume, Terrestrial</a:t>
            </a:r>
          </a:p>
          <a:p>
            <a:pPr lvl="1">
              <a:buFont typeface="Arial" pitchFamily="34" charset="0"/>
              <a:buChar char="•"/>
            </a:pPr>
            <a:r>
              <a:rPr lang="en-GB" b="1" dirty="0" smtClean="0"/>
              <a:t>Must be received by every user</a:t>
            </a:r>
          </a:p>
          <a:p>
            <a:pPr lvl="1">
              <a:buFont typeface="Arial" pitchFamily="34" charset="0"/>
              <a:buChar char="•"/>
            </a:pPr>
            <a:r>
              <a:rPr lang="en-GB" b="1" dirty="0" smtClean="0"/>
              <a:t>Contains announcement of jobs, keys, user access, time</a:t>
            </a:r>
          </a:p>
          <a:p>
            <a:pPr lvl="1">
              <a:buFont typeface="Arial" pitchFamily="34" charset="0"/>
              <a:buChar char="•"/>
            </a:pPr>
            <a:r>
              <a:rPr lang="en-GB" b="1" dirty="0" smtClean="0"/>
              <a:t>Continuously available and can be used for monitoring service connectivity (TSL announcement channel alarms)</a:t>
            </a:r>
          </a:p>
          <a:p>
            <a:pPr lvl="1">
              <a:buFont typeface="Arial" pitchFamily="34" charset="0"/>
              <a:buChar char="•"/>
            </a:pPr>
            <a:endParaRPr lang="en-GB" b="1" dirty="0" smtClean="0"/>
          </a:p>
          <a:p>
            <a:pPr lvl="1">
              <a:buFont typeface="Arial" pitchFamily="34" charset="0"/>
              <a:buChar char="•"/>
            </a:pPr>
            <a:endParaRPr lang="en-GB" b="1"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Multicast Platform - Configuration</a:t>
            </a:r>
            <a:endParaRPr lang="en-GB" dirty="0"/>
          </a:p>
        </p:txBody>
      </p:sp>
      <p:sp>
        <p:nvSpPr>
          <p:cNvPr id="4" name="Content Placeholder 3"/>
          <p:cNvSpPr>
            <a:spLocks noGrp="1"/>
          </p:cNvSpPr>
          <p:nvPr>
            <p:ph idx="1"/>
          </p:nvPr>
        </p:nvSpPr>
        <p:spPr/>
        <p:txBody>
          <a:bodyPr/>
          <a:lstStyle/>
          <a:p>
            <a:r>
              <a:rPr lang="en-GB" sz="2200" b="1" dirty="0" smtClean="0"/>
              <a:t>Basic Service Channels </a:t>
            </a:r>
          </a:p>
          <a:p>
            <a:pPr>
              <a:buFont typeface="Arial" pitchFamily="34" charset="0"/>
              <a:buChar char="•"/>
            </a:pPr>
            <a:r>
              <a:rPr lang="en-GB" sz="2200" b="1" dirty="0" smtClean="0"/>
              <a:t>Data Channels</a:t>
            </a:r>
          </a:p>
          <a:p>
            <a:pPr lvl="1">
              <a:buFont typeface="Arial" pitchFamily="34" charset="0"/>
              <a:buChar char="•"/>
            </a:pPr>
            <a:r>
              <a:rPr lang="en-GB" sz="2200" b="1" dirty="0" smtClean="0"/>
              <a:t>15 EUMETSAT Data Channels</a:t>
            </a:r>
          </a:p>
          <a:p>
            <a:pPr lvl="1">
              <a:buFont typeface="Arial" pitchFamily="34" charset="0"/>
              <a:buChar char="•"/>
            </a:pPr>
            <a:r>
              <a:rPr lang="en-GB" sz="2200" b="1" dirty="0" smtClean="0"/>
              <a:t>21 EPS Channels</a:t>
            </a:r>
          </a:p>
          <a:p>
            <a:pPr lvl="1">
              <a:buFont typeface="Arial" pitchFamily="34" charset="0"/>
              <a:buChar char="•"/>
            </a:pPr>
            <a:r>
              <a:rPr lang="en-GB" sz="2200" b="1" dirty="0" smtClean="0"/>
              <a:t>2 NPP Channels</a:t>
            </a:r>
          </a:p>
          <a:p>
            <a:pPr lvl="1">
              <a:buFont typeface="Arial" pitchFamily="34" charset="0"/>
              <a:buChar char="•"/>
            </a:pPr>
            <a:r>
              <a:rPr lang="en-GB" sz="2200" b="1" dirty="0" smtClean="0"/>
              <a:t>7 Information Channels (Messages, training, WWW pages)</a:t>
            </a:r>
          </a:p>
          <a:p>
            <a:pPr lvl="1">
              <a:buFont typeface="Arial" pitchFamily="34" charset="0"/>
              <a:buChar char="•"/>
            </a:pPr>
            <a:r>
              <a:rPr lang="en-GB" sz="2200" b="1" dirty="0" smtClean="0"/>
              <a:t>1 Alert Channel</a:t>
            </a:r>
          </a:p>
          <a:p>
            <a:pPr lvl="1">
              <a:buFont typeface="Arial" pitchFamily="34" charset="0"/>
              <a:buChar char="•"/>
            </a:pPr>
            <a:r>
              <a:rPr lang="en-GB" sz="2200" b="1" dirty="0" smtClean="0"/>
              <a:t>2 Disaster Channels</a:t>
            </a:r>
          </a:p>
          <a:p>
            <a:pPr lvl="1">
              <a:buFont typeface="Arial" pitchFamily="34" charset="0"/>
              <a:buChar char="•"/>
            </a:pPr>
            <a:r>
              <a:rPr lang="en-GB" sz="2200" b="1" dirty="0" smtClean="0"/>
              <a:t>4 SAF Channels</a:t>
            </a:r>
          </a:p>
          <a:p>
            <a:pPr lvl="1">
              <a:buFont typeface="Arial" pitchFamily="34" charset="0"/>
              <a:buChar char="•"/>
            </a:pPr>
            <a:r>
              <a:rPr lang="en-GB" sz="2200" b="1" dirty="0" smtClean="0"/>
              <a:t>12 External Data Channels</a:t>
            </a:r>
          </a:p>
          <a:p>
            <a:pPr lvl="1">
              <a:buFont typeface="Arial" pitchFamily="34" charset="0"/>
              <a:buChar char="•"/>
            </a:pPr>
            <a:r>
              <a:rPr lang="en-GB" sz="2200" b="1" dirty="0" smtClean="0"/>
              <a:t>30 RETIM Channels</a:t>
            </a:r>
          </a:p>
          <a:p>
            <a:pPr lvl="1">
              <a:buFont typeface="Arial" pitchFamily="34" charset="0"/>
              <a:buChar char="•"/>
            </a:pPr>
            <a:endParaRPr lang="en-GB" sz="2200" b="1" dirty="0" smtClean="0"/>
          </a:p>
          <a:p>
            <a:pPr lvl="1">
              <a:buFont typeface="Arial" pitchFamily="34" charset="0"/>
              <a:buChar char="•"/>
            </a:pPr>
            <a:endParaRPr lang="en-GB" sz="2200" b="1"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Multicast Platform - Configuration</a:t>
            </a:r>
            <a:endParaRPr lang="en-GB" dirty="0"/>
          </a:p>
        </p:txBody>
      </p:sp>
      <p:sp>
        <p:nvSpPr>
          <p:cNvPr id="4" name="Content Placeholder 3"/>
          <p:cNvSpPr>
            <a:spLocks noGrp="1"/>
          </p:cNvSpPr>
          <p:nvPr>
            <p:ph idx="1"/>
          </p:nvPr>
        </p:nvSpPr>
        <p:spPr/>
        <p:txBody>
          <a:bodyPr/>
          <a:lstStyle/>
          <a:p>
            <a:r>
              <a:rPr lang="en-GB" b="1" dirty="0" smtClean="0"/>
              <a:t>High Volume Service Channels </a:t>
            </a:r>
          </a:p>
          <a:p>
            <a:pPr>
              <a:buFont typeface="Arial" pitchFamily="34" charset="0"/>
              <a:buChar char="•"/>
            </a:pPr>
            <a:r>
              <a:rPr lang="en-GB" b="1" dirty="0" smtClean="0"/>
              <a:t>Data Channels</a:t>
            </a:r>
          </a:p>
          <a:p>
            <a:pPr lvl="1">
              <a:buFont typeface="Arial" pitchFamily="34" charset="0"/>
              <a:buChar char="•"/>
            </a:pPr>
            <a:r>
              <a:rPr lang="en-GB" b="1" dirty="0" smtClean="0"/>
              <a:t>6 Copernicus S3 Channels</a:t>
            </a:r>
          </a:p>
          <a:p>
            <a:pPr lvl="1">
              <a:buFont typeface="Arial" pitchFamily="34" charset="0"/>
              <a:buChar char="•"/>
            </a:pPr>
            <a:endParaRPr lang="en-GB" dirty="0" smtClean="0"/>
          </a:p>
          <a:p>
            <a:pPr lvl="1">
              <a:buFont typeface="Arial" pitchFamily="34" charset="0"/>
              <a:buChar char="•"/>
            </a:pPr>
            <a:endParaRPr lang="en-GB"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Multicast Platform - Configuration</a:t>
            </a:r>
            <a:endParaRPr lang="en-GB" dirty="0"/>
          </a:p>
        </p:txBody>
      </p:sp>
      <p:sp>
        <p:nvSpPr>
          <p:cNvPr id="4" name="Content Placeholder 3"/>
          <p:cNvSpPr>
            <a:spLocks noGrp="1"/>
          </p:cNvSpPr>
          <p:nvPr>
            <p:ph idx="1"/>
          </p:nvPr>
        </p:nvSpPr>
        <p:spPr/>
        <p:txBody>
          <a:bodyPr/>
          <a:lstStyle/>
          <a:p>
            <a:r>
              <a:rPr lang="en-GB" b="1" dirty="0" smtClean="0"/>
              <a:t>Terrestrial Service Channels </a:t>
            </a:r>
          </a:p>
          <a:p>
            <a:pPr>
              <a:buFont typeface="Arial" pitchFamily="34" charset="0"/>
              <a:buChar char="•"/>
            </a:pPr>
            <a:r>
              <a:rPr lang="en-GB" b="1" dirty="0" smtClean="0"/>
              <a:t>Data Channels</a:t>
            </a:r>
          </a:p>
          <a:p>
            <a:pPr lvl="1">
              <a:buFont typeface="Arial" pitchFamily="34" charset="0"/>
              <a:buChar char="•"/>
            </a:pPr>
            <a:r>
              <a:rPr lang="en-GB" b="1" dirty="0" smtClean="0"/>
              <a:t>7 </a:t>
            </a:r>
            <a:r>
              <a:rPr lang="en-GB" b="1" dirty="0" err="1" smtClean="0"/>
              <a:t>Meteosat</a:t>
            </a:r>
            <a:r>
              <a:rPr lang="en-GB" b="1" dirty="0" smtClean="0"/>
              <a:t> Channels</a:t>
            </a:r>
          </a:p>
          <a:p>
            <a:pPr lvl="1">
              <a:buFont typeface="Arial" pitchFamily="34" charset="0"/>
              <a:buChar char="•"/>
            </a:pPr>
            <a:r>
              <a:rPr lang="en-GB" b="1" dirty="0" smtClean="0"/>
              <a:t>28 EPS Channels</a:t>
            </a:r>
          </a:p>
          <a:p>
            <a:pPr lvl="1">
              <a:buFont typeface="Arial" pitchFamily="34" charset="0"/>
              <a:buChar char="•"/>
            </a:pPr>
            <a:r>
              <a:rPr lang="en-GB" b="1" dirty="0" smtClean="0"/>
              <a:t>2 NPP Channels</a:t>
            </a:r>
          </a:p>
          <a:p>
            <a:pPr lvl="1">
              <a:buFont typeface="Arial" pitchFamily="34" charset="0"/>
              <a:buChar char="•"/>
            </a:pPr>
            <a:r>
              <a:rPr lang="en-GB" b="1" dirty="0" smtClean="0"/>
              <a:t>2 Other Satellites Channels</a:t>
            </a:r>
          </a:p>
          <a:p>
            <a:pPr lvl="1">
              <a:buFont typeface="Arial" pitchFamily="34" charset="0"/>
              <a:buChar char="•"/>
            </a:pPr>
            <a:r>
              <a:rPr lang="en-GB" b="1" dirty="0" smtClean="0"/>
              <a:t>1 Regional Data Channel</a:t>
            </a:r>
          </a:p>
          <a:p>
            <a:pPr lvl="1">
              <a:buFont typeface="Arial" pitchFamily="34" charset="0"/>
              <a:buChar char="•"/>
            </a:pPr>
            <a:r>
              <a:rPr lang="en-GB" b="1" dirty="0" smtClean="0"/>
              <a:t>6 Copernicus S3 Channels</a:t>
            </a:r>
          </a:p>
          <a:p>
            <a:pPr lvl="1">
              <a:buFont typeface="Arial" pitchFamily="34" charset="0"/>
              <a:buChar char="•"/>
            </a:pPr>
            <a:r>
              <a:rPr lang="en-GB" b="1" dirty="0" smtClean="0"/>
              <a:t>1 SAF Channel</a:t>
            </a:r>
          </a:p>
          <a:p>
            <a:pPr lvl="1">
              <a:buFont typeface="Arial" pitchFamily="34" charset="0"/>
              <a:buChar char="•"/>
            </a:pPr>
            <a:endParaRPr lang="en-GB" b="1" dirty="0" smtClean="0"/>
          </a:p>
          <a:p>
            <a:pPr lvl="1">
              <a:buFont typeface="Arial" pitchFamily="34" charset="0"/>
              <a:buChar char="•"/>
            </a:pPr>
            <a:endParaRPr lang="en-GB" b="1"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Multicast Platform - Configuration</a:t>
            </a:r>
            <a:endParaRPr lang="en-GB" dirty="0"/>
          </a:p>
        </p:txBody>
      </p:sp>
      <p:sp>
        <p:nvSpPr>
          <p:cNvPr id="4" name="Content Placeholder 3"/>
          <p:cNvSpPr>
            <a:spLocks noGrp="1"/>
          </p:cNvSpPr>
          <p:nvPr>
            <p:ph idx="1"/>
          </p:nvPr>
        </p:nvSpPr>
        <p:spPr/>
        <p:txBody>
          <a:bodyPr/>
          <a:lstStyle/>
          <a:p>
            <a:r>
              <a:rPr lang="en-GB" sz="2200" b="1" dirty="0" smtClean="0"/>
              <a:t>Service Directories</a:t>
            </a:r>
          </a:p>
          <a:p>
            <a:pPr>
              <a:buFont typeface="Arial" pitchFamily="34" charset="0"/>
              <a:buChar char="•"/>
            </a:pPr>
            <a:r>
              <a:rPr lang="en-GB" sz="2200" b="1" dirty="0" smtClean="0"/>
              <a:t>Finest granularity for user access and defines the channel, and priorities</a:t>
            </a:r>
          </a:p>
          <a:p>
            <a:pPr>
              <a:buFont typeface="Arial" pitchFamily="34" charset="0"/>
              <a:buChar char="•"/>
            </a:pPr>
            <a:r>
              <a:rPr lang="en-GB" sz="2200" b="1" dirty="0" smtClean="0"/>
              <a:t>All data providers send data to EUMETSAT via ftp/</a:t>
            </a:r>
            <a:r>
              <a:rPr lang="en-GB" sz="2200" b="1" dirty="0" err="1" smtClean="0"/>
              <a:t>sftp</a:t>
            </a:r>
            <a:r>
              <a:rPr lang="en-GB" sz="2200" b="1" dirty="0" smtClean="0"/>
              <a:t>. Files will be internally transferred to the Multicast Platform into the service directories</a:t>
            </a:r>
          </a:p>
          <a:p>
            <a:pPr>
              <a:buFont typeface="Arial" pitchFamily="34" charset="0"/>
              <a:buChar char="•"/>
            </a:pPr>
            <a:r>
              <a:rPr lang="en-GB" sz="2200" b="1" dirty="0" smtClean="0"/>
              <a:t>Access to data is granted by giving a </a:t>
            </a:r>
            <a:r>
              <a:rPr lang="en-GB" sz="2200" b="1" dirty="0" err="1" smtClean="0"/>
              <a:t>Tellicast</a:t>
            </a:r>
            <a:r>
              <a:rPr lang="en-GB" sz="2200" b="1" dirty="0" smtClean="0"/>
              <a:t> user account access to a specific service directory (not per EKU)</a:t>
            </a:r>
          </a:p>
          <a:p>
            <a:pPr>
              <a:buFont typeface="Arial" pitchFamily="34" charset="0"/>
              <a:buChar char="•"/>
            </a:pPr>
            <a:r>
              <a:rPr lang="en-GB" sz="2200" b="1" dirty="0" smtClean="0"/>
              <a:t>An EKU is programmed with a key (host_key_4) which has to match the key for the user so we can have multiple EKUs for the same user (containing the same key).</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it works (Multicast Platform)</a:t>
            </a:r>
            <a:endParaRPr lang="en-GB" dirty="0"/>
          </a:p>
        </p:txBody>
      </p:sp>
      <p:sp>
        <p:nvSpPr>
          <p:cNvPr id="4" name="Content Placeholder 3"/>
          <p:cNvSpPr>
            <a:spLocks noGrp="1"/>
          </p:cNvSpPr>
          <p:nvPr>
            <p:ph idx="1"/>
          </p:nvPr>
        </p:nvSpPr>
        <p:spPr/>
        <p:txBody>
          <a:bodyPr/>
          <a:lstStyle/>
          <a:p>
            <a:r>
              <a:rPr lang="en-GB" sz="2200" b="1" dirty="0" err="1" smtClean="0"/>
              <a:t>Newtec</a:t>
            </a:r>
            <a:r>
              <a:rPr lang="en-GB" sz="2200" b="1" dirty="0" smtClean="0"/>
              <a:t> software</a:t>
            </a:r>
          </a:p>
          <a:p>
            <a:pPr>
              <a:buFont typeface="Arial" pitchFamily="34" charset="0"/>
              <a:buChar char="•"/>
            </a:pPr>
            <a:r>
              <a:rPr lang="en-GB" sz="2200" b="1" dirty="0" err="1" smtClean="0"/>
              <a:t>dirmon</a:t>
            </a:r>
            <a:endParaRPr lang="en-GB" sz="2200" b="1" dirty="0" smtClean="0"/>
          </a:p>
          <a:p>
            <a:pPr lvl="1">
              <a:buFont typeface="Arial" pitchFamily="34" charset="0"/>
              <a:buChar char="•"/>
            </a:pPr>
            <a:r>
              <a:rPr lang="en-GB" sz="2200" b="1" dirty="0" smtClean="0"/>
              <a:t>Polls each service directory at a configurable frequency</a:t>
            </a:r>
          </a:p>
          <a:p>
            <a:pPr lvl="1">
              <a:buFont typeface="Arial" pitchFamily="34" charset="0"/>
              <a:buChar char="•"/>
            </a:pPr>
            <a:r>
              <a:rPr lang="en-GB" sz="2200" b="1" dirty="0" smtClean="0"/>
              <a:t>Groups files from same service dir together into transmission “jobs” </a:t>
            </a:r>
          </a:p>
          <a:p>
            <a:pPr lvl="1">
              <a:buFont typeface="Arial" pitchFamily="34" charset="0"/>
              <a:buChar char="•"/>
            </a:pPr>
            <a:r>
              <a:rPr lang="en-GB" sz="2200" b="1" dirty="0" smtClean="0"/>
              <a:t>One job file contains all the parameters for the transmission of the files in one service directory (channels, users, priorities, filenames, etc) </a:t>
            </a:r>
          </a:p>
          <a:p>
            <a:pPr lvl="1"/>
            <a:endParaRPr lang="en-GB" dirty="0" smtClean="0"/>
          </a:p>
          <a:p>
            <a:endParaRPr lang="en-GB" dirty="0" smtClean="0">
              <a:solidFill>
                <a:srgbClr val="FF0000"/>
              </a:solidFill>
            </a:endParaRPr>
          </a:p>
          <a:p>
            <a:endParaRPr lang="en-GB"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Contents </a:t>
            </a:r>
            <a:endParaRPr lang="en-GB" dirty="0"/>
          </a:p>
        </p:txBody>
      </p:sp>
      <p:sp>
        <p:nvSpPr>
          <p:cNvPr id="3" name="TextBox 2"/>
          <p:cNvSpPr txBox="1"/>
          <p:nvPr/>
        </p:nvSpPr>
        <p:spPr>
          <a:xfrm>
            <a:off x="514350" y="1781175"/>
            <a:ext cx="9086850" cy="3854901"/>
          </a:xfrm>
          <a:prstGeom prst="rect">
            <a:avLst/>
          </a:prstGeom>
          <a:noFill/>
        </p:spPr>
        <p:txBody>
          <a:bodyPr wrap="square" rtlCol="0">
            <a:spAutoFit/>
          </a:bodyPr>
          <a:lstStyle/>
          <a:p>
            <a:pPr>
              <a:buFont typeface="Arial" pitchFamily="34" charset="0"/>
              <a:buChar char="•"/>
            </a:pPr>
            <a:r>
              <a:rPr lang="en-GB" sz="2400" dirty="0" smtClean="0">
                <a:solidFill>
                  <a:schemeClr val="tx1"/>
                </a:solidFill>
              </a:rPr>
              <a:t> Brief History of EUMETCast</a:t>
            </a:r>
          </a:p>
          <a:p>
            <a:pPr>
              <a:buFont typeface="Arial" pitchFamily="34" charset="0"/>
              <a:buChar char="•"/>
            </a:pPr>
            <a:r>
              <a:rPr lang="en-GB" sz="2400" dirty="0" smtClean="0">
                <a:solidFill>
                  <a:schemeClr val="tx1"/>
                </a:solidFill>
              </a:rPr>
              <a:t> EUMETCast Operations</a:t>
            </a:r>
          </a:p>
          <a:p>
            <a:pPr>
              <a:buFont typeface="Arial" pitchFamily="34" charset="0"/>
              <a:buChar char="•"/>
            </a:pPr>
            <a:r>
              <a:rPr lang="en-GB" sz="2400" dirty="0" smtClean="0">
                <a:solidFill>
                  <a:schemeClr val="tx1"/>
                </a:solidFill>
              </a:rPr>
              <a:t> Future </a:t>
            </a:r>
          </a:p>
          <a:p>
            <a:pPr>
              <a:buFont typeface="Arial" pitchFamily="34" charset="0"/>
              <a:buChar char="•"/>
            </a:pPr>
            <a:r>
              <a:rPr lang="en-GB" sz="2400" dirty="0" smtClean="0">
                <a:solidFill>
                  <a:schemeClr val="tx1"/>
                </a:solidFill>
              </a:rPr>
              <a:t> Sentinel 3</a:t>
            </a:r>
          </a:p>
          <a:p>
            <a:pPr>
              <a:buFont typeface="Arial" pitchFamily="34" charset="0"/>
              <a:buChar char="•"/>
            </a:pPr>
            <a:endParaRPr lang="en-GB" sz="2400" dirty="0" smtClean="0">
              <a:solidFill>
                <a:schemeClr val="tx1"/>
              </a:solidFill>
            </a:endParaRPr>
          </a:p>
          <a:p>
            <a:r>
              <a:rPr lang="en-GB" sz="2400" dirty="0" smtClean="0">
                <a:solidFill>
                  <a:schemeClr val="tx1"/>
                </a:solidFill>
              </a:rPr>
              <a:t>Ca. 30 minutes</a:t>
            </a:r>
          </a:p>
          <a:p>
            <a:endParaRPr lang="en-GB" sz="1800" dirty="0" smtClean="0">
              <a:solidFill>
                <a:schemeClr val="tx1"/>
              </a:solidFill>
            </a:endParaRPr>
          </a:p>
          <a:p>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it works (Multicast Platform)</a:t>
            </a:r>
            <a:endParaRPr lang="en-GB" dirty="0"/>
          </a:p>
        </p:txBody>
      </p:sp>
      <p:sp>
        <p:nvSpPr>
          <p:cNvPr id="4" name="Content Placeholder 3"/>
          <p:cNvSpPr>
            <a:spLocks noGrp="1"/>
          </p:cNvSpPr>
          <p:nvPr>
            <p:ph idx="1"/>
          </p:nvPr>
        </p:nvSpPr>
        <p:spPr/>
        <p:txBody>
          <a:bodyPr/>
          <a:lstStyle/>
          <a:p>
            <a:r>
              <a:rPr lang="en-GB" sz="2200" b="1" dirty="0" err="1" smtClean="0"/>
              <a:t>Newtec</a:t>
            </a:r>
            <a:r>
              <a:rPr lang="en-GB" sz="2200" b="1" dirty="0" smtClean="0"/>
              <a:t> software</a:t>
            </a:r>
          </a:p>
          <a:p>
            <a:pPr>
              <a:buFont typeface="Arial" pitchFamily="34" charset="0"/>
              <a:buChar char="•"/>
            </a:pPr>
            <a:r>
              <a:rPr lang="en-GB" sz="2200" b="1" dirty="0" err="1" smtClean="0"/>
              <a:t>tc</a:t>
            </a:r>
            <a:r>
              <a:rPr lang="en-GB" sz="2200" b="1" dirty="0" smtClean="0"/>
              <a:t>-cast-server </a:t>
            </a:r>
          </a:p>
          <a:p>
            <a:pPr lvl="1">
              <a:buFont typeface="Arial" pitchFamily="34" charset="0"/>
              <a:buChar char="•"/>
            </a:pPr>
            <a:r>
              <a:rPr lang="en-GB" sz="2200" b="1" dirty="0" smtClean="0"/>
              <a:t>Reads the transmission jobs and executes them</a:t>
            </a:r>
          </a:p>
          <a:p>
            <a:pPr lvl="1">
              <a:buFont typeface="Arial" pitchFamily="34" charset="0"/>
              <a:buChar char="•"/>
            </a:pPr>
            <a:r>
              <a:rPr lang="en-GB" sz="2200" b="1" dirty="0" smtClean="0"/>
              <a:t>Sends files based on job parameters and channel parameters</a:t>
            </a:r>
          </a:p>
          <a:p>
            <a:pPr lvl="2">
              <a:buFont typeface="Arial" pitchFamily="34" charset="0"/>
              <a:buChar char="•"/>
            </a:pPr>
            <a:r>
              <a:rPr lang="en-GB" sz="2200" b="1" dirty="0" smtClean="0"/>
              <a:t>Priorities and users (per service directory)</a:t>
            </a:r>
          </a:p>
          <a:p>
            <a:pPr lvl="2">
              <a:buFont typeface="Arial" pitchFamily="34" charset="0"/>
              <a:buChar char="•"/>
            </a:pPr>
            <a:r>
              <a:rPr lang="en-GB" sz="2200" b="1" dirty="0" smtClean="0"/>
              <a:t>Bandwidth usage (individual channels, groups of channels and total usage)</a:t>
            </a:r>
          </a:p>
          <a:p>
            <a:pPr lvl="1">
              <a:buFont typeface="Arial" pitchFamily="34" charset="0"/>
              <a:buChar char="•"/>
            </a:pPr>
            <a:r>
              <a:rPr lang="en-GB" sz="2200" b="1" dirty="0" smtClean="0"/>
              <a:t>Create an IP multicast stream on the dedicated network interface </a:t>
            </a:r>
          </a:p>
          <a:p>
            <a:pPr lvl="1">
              <a:buFont typeface="Arial" pitchFamily="34" charset="0"/>
              <a:buChar char="•"/>
            </a:pPr>
            <a:r>
              <a:rPr lang="en-GB" sz="2200" b="1" dirty="0" smtClean="0"/>
              <a:t>Uses the underlying MTPSO protocol</a:t>
            </a:r>
          </a:p>
          <a:p>
            <a:endParaRPr lang="en-GB"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it works (Multicast Platform)</a:t>
            </a:r>
            <a:endParaRPr lang="en-GB" dirty="0"/>
          </a:p>
        </p:txBody>
      </p:sp>
      <p:sp>
        <p:nvSpPr>
          <p:cNvPr id="4" name="Content Placeholder 3"/>
          <p:cNvSpPr>
            <a:spLocks noGrp="1"/>
          </p:cNvSpPr>
          <p:nvPr>
            <p:ph idx="1"/>
          </p:nvPr>
        </p:nvSpPr>
        <p:spPr/>
        <p:txBody>
          <a:bodyPr/>
          <a:lstStyle/>
          <a:p>
            <a:r>
              <a:rPr lang="en-GB" sz="2200" b="1" dirty="0" err="1" smtClean="0"/>
              <a:t>Newtec</a:t>
            </a:r>
            <a:r>
              <a:rPr lang="en-GB" sz="2200" b="1" dirty="0" smtClean="0"/>
              <a:t> software</a:t>
            </a:r>
          </a:p>
          <a:p>
            <a:pPr>
              <a:buFont typeface="Arial" pitchFamily="34" charset="0"/>
              <a:buChar char="•"/>
            </a:pPr>
            <a:r>
              <a:rPr lang="en-GB" sz="2200" b="1" dirty="0" err="1" smtClean="0"/>
              <a:t>tc</a:t>
            </a:r>
            <a:r>
              <a:rPr lang="en-GB" sz="2200" b="1" dirty="0" smtClean="0"/>
              <a:t>-cast-server data protection</a:t>
            </a:r>
          </a:p>
          <a:p>
            <a:pPr lvl="1">
              <a:buFont typeface="Arial" pitchFamily="34" charset="0"/>
              <a:buChar char="•"/>
            </a:pPr>
            <a:r>
              <a:rPr lang="en-GB" sz="2200" b="1" dirty="0" smtClean="0"/>
              <a:t>Announcement are sent twice</a:t>
            </a:r>
          </a:p>
          <a:p>
            <a:pPr lvl="1">
              <a:buFont typeface="Arial" pitchFamily="34" charset="0"/>
              <a:buChar char="•"/>
            </a:pPr>
            <a:r>
              <a:rPr lang="en-GB" sz="2200" b="1" dirty="0" smtClean="0"/>
              <a:t>Configurable FEC for Data Channels (5%)</a:t>
            </a:r>
          </a:p>
          <a:p>
            <a:pPr lvl="1">
              <a:buFont typeface="Arial" pitchFamily="34" charset="0"/>
              <a:buChar char="•"/>
            </a:pPr>
            <a:r>
              <a:rPr lang="en-GB" sz="2200" b="1" dirty="0" smtClean="0"/>
              <a:t>NAKs (negative acknowledge) at channel level, fast, no delay for file delivery (currently not used), requires </a:t>
            </a:r>
            <a:r>
              <a:rPr lang="en-GB" sz="2200" b="1" dirty="0" err="1" smtClean="0"/>
              <a:t>unicast</a:t>
            </a:r>
            <a:r>
              <a:rPr lang="en-GB" sz="2200" b="1" dirty="0" smtClean="0"/>
              <a:t> </a:t>
            </a:r>
            <a:r>
              <a:rPr lang="en-GB" sz="2200" b="1" dirty="0" err="1" smtClean="0"/>
              <a:t>udp</a:t>
            </a:r>
            <a:r>
              <a:rPr lang="en-GB" sz="2200" b="1" dirty="0" smtClean="0"/>
              <a:t> traffic from client to server</a:t>
            </a:r>
            <a:br>
              <a:rPr lang="en-GB" sz="2200" b="1" dirty="0" smtClean="0"/>
            </a:br>
            <a:r>
              <a:rPr lang="en-GB" sz="2200" b="1" dirty="0" smtClean="0"/>
              <a:t>Planned to be used for </a:t>
            </a:r>
            <a:r>
              <a:rPr lang="en-GB" sz="2200" b="1" dirty="0" err="1" smtClean="0"/>
              <a:t>EUMETCast</a:t>
            </a:r>
            <a:r>
              <a:rPr lang="en-GB" sz="2200" b="1" dirty="0" smtClean="0"/>
              <a:t> Satellite</a:t>
            </a:r>
          </a:p>
          <a:p>
            <a:pPr lvl="1">
              <a:buFont typeface="Arial" pitchFamily="34" charset="0"/>
              <a:buChar char="•"/>
            </a:pPr>
            <a:r>
              <a:rPr lang="en-GB" sz="2200" b="1" dirty="0" err="1" smtClean="0"/>
              <a:t>Ack</a:t>
            </a:r>
            <a:r>
              <a:rPr lang="en-GB" sz="2200" b="1" dirty="0" smtClean="0"/>
              <a:t> (positive acknowledgement) at job transmission (file) level, delayed retransmission of part or all of the job (currently not used) ), requires </a:t>
            </a:r>
            <a:r>
              <a:rPr lang="en-GB" sz="2200" b="1" dirty="0" err="1" smtClean="0"/>
              <a:t>unicast</a:t>
            </a:r>
            <a:r>
              <a:rPr lang="en-GB" sz="2200" b="1" dirty="0" smtClean="0"/>
              <a:t> </a:t>
            </a:r>
            <a:r>
              <a:rPr lang="en-GB" sz="2200" b="1" dirty="0" err="1" smtClean="0"/>
              <a:t>udp</a:t>
            </a:r>
            <a:r>
              <a:rPr lang="en-GB" sz="2200" b="1" dirty="0" smtClean="0"/>
              <a:t> traffic from client to server</a:t>
            </a:r>
            <a:br>
              <a:rPr lang="en-GB" sz="2200" b="1" dirty="0" smtClean="0"/>
            </a:br>
            <a:r>
              <a:rPr lang="en-GB" sz="2200" b="1" dirty="0" smtClean="0"/>
              <a:t> Planned to be used for </a:t>
            </a:r>
            <a:r>
              <a:rPr lang="en-GB" sz="2200" b="1" dirty="0" err="1" smtClean="0"/>
              <a:t>EUMETCast</a:t>
            </a:r>
            <a:r>
              <a:rPr lang="en-GB" sz="2200" b="1" dirty="0" smtClean="0"/>
              <a:t> Terrestrial</a:t>
            </a:r>
          </a:p>
          <a:p>
            <a:endParaRPr lang="en-GB"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it works (Multicast Platform)</a:t>
            </a:r>
            <a:endParaRPr lang="en-GB" dirty="0"/>
          </a:p>
        </p:txBody>
      </p:sp>
      <p:sp>
        <p:nvSpPr>
          <p:cNvPr id="4" name="Content Placeholder 3"/>
          <p:cNvSpPr>
            <a:spLocks noGrp="1"/>
          </p:cNvSpPr>
          <p:nvPr>
            <p:ph idx="1"/>
          </p:nvPr>
        </p:nvSpPr>
        <p:spPr/>
        <p:txBody>
          <a:bodyPr/>
          <a:lstStyle/>
          <a:p>
            <a:r>
              <a:rPr lang="en-GB" b="1" dirty="0" smtClean="0"/>
              <a:t>In addition there is a Service Layer Retransmission</a:t>
            </a:r>
          </a:p>
          <a:p>
            <a:pPr lvl="1">
              <a:buFont typeface="Arial" pitchFamily="34" charset="0"/>
              <a:buChar char="•"/>
            </a:pPr>
            <a:r>
              <a:rPr lang="en-GB" b="1" dirty="0" smtClean="0"/>
              <a:t>Based on received files feedback</a:t>
            </a:r>
          </a:p>
          <a:p>
            <a:pPr lvl="1">
              <a:buFont typeface="Arial" pitchFamily="34" charset="0"/>
              <a:buChar char="•"/>
            </a:pPr>
            <a:r>
              <a:rPr lang="en-GB" b="1" dirty="0" smtClean="0"/>
              <a:t>Retransmission of files to receivers which lost those files</a:t>
            </a:r>
          </a:p>
          <a:p>
            <a:pPr lvl="1">
              <a:buFont typeface="Arial" pitchFamily="34" charset="0"/>
              <a:buChar char="•"/>
            </a:pPr>
            <a:r>
              <a:rPr lang="en-GB" b="1" dirty="0" smtClean="0"/>
              <a:t>Planned to be used on </a:t>
            </a:r>
            <a:r>
              <a:rPr lang="en-GB" b="1" dirty="0" err="1" smtClean="0"/>
              <a:t>EUMETCast</a:t>
            </a:r>
            <a:r>
              <a:rPr lang="en-GB" b="1" dirty="0" smtClean="0"/>
              <a:t> Terrestrial</a:t>
            </a:r>
          </a:p>
          <a:p>
            <a:pPr lvl="1">
              <a:buFont typeface="Arial" pitchFamily="34" charset="0"/>
              <a:buChar char="•"/>
            </a:pPr>
            <a:endParaRPr lang="en-GB" b="1" dirty="0" smtClean="0"/>
          </a:p>
          <a:p>
            <a:endParaRPr lang="en-GB" b="1" dirty="0" smtClean="0"/>
          </a:p>
          <a:p>
            <a:endParaRPr lang="en-GB" b="1"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it works (Multicast Platform)</a:t>
            </a:r>
            <a:endParaRPr lang="en-GB" dirty="0"/>
          </a:p>
        </p:txBody>
      </p:sp>
      <p:sp>
        <p:nvSpPr>
          <p:cNvPr id="4" name="Content Placeholder 3"/>
          <p:cNvSpPr>
            <a:spLocks noGrp="1"/>
          </p:cNvSpPr>
          <p:nvPr>
            <p:ph idx="1"/>
          </p:nvPr>
        </p:nvSpPr>
        <p:spPr/>
        <p:txBody>
          <a:bodyPr/>
          <a:lstStyle/>
          <a:p>
            <a:r>
              <a:rPr lang="en-GB" b="1" dirty="0" err="1" smtClean="0"/>
              <a:t>Newtec</a:t>
            </a:r>
            <a:r>
              <a:rPr lang="en-GB" b="1" dirty="0" smtClean="0"/>
              <a:t> software</a:t>
            </a:r>
          </a:p>
          <a:p>
            <a:pPr>
              <a:buFont typeface="Arial" pitchFamily="34" charset="0"/>
              <a:buChar char="•"/>
            </a:pPr>
            <a:r>
              <a:rPr lang="en-GB" b="1" dirty="0" err="1" smtClean="0"/>
              <a:t>Tellishape</a:t>
            </a:r>
            <a:endParaRPr lang="en-GB" b="1" dirty="0" smtClean="0"/>
          </a:p>
          <a:p>
            <a:pPr lvl="1">
              <a:buFont typeface="Arial" pitchFamily="34" charset="0"/>
              <a:buChar char="•"/>
            </a:pPr>
            <a:r>
              <a:rPr lang="en-GB" b="1" dirty="0" smtClean="0"/>
              <a:t>Traffic shaping</a:t>
            </a:r>
          </a:p>
          <a:p>
            <a:pPr lvl="1">
              <a:buFont typeface="Arial" pitchFamily="34" charset="0"/>
              <a:buChar char="•"/>
            </a:pPr>
            <a:r>
              <a:rPr lang="en-GB" b="1" dirty="0" smtClean="0"/>
              <a:t>Smoothes the outgoing multicast traffic</a:t>
            </a:r>
          </a:p>
          <a:p>
            <a:endParaRPr lang="en-GB"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GB" dirty="0"/>
          </a:p>
        </p:txBody>
      </p:sp>
      <p:sp>
        <p:nvSpPr>
          <p:cNvPr id="3" name="TextBox 2"/>
          <p:cNvSpPr txBox="1"/>
          <p:nvPr/>
        </p:nvSpPr>
        <p:spPr>
          <a:xfrm>
            <a:off x="514350" y="1781175"/>
            <a:ext cx="8963025" cy="4178067"/>
          </a:xfrm>
          <a:prstGeom prst="rect">
            <a:avLst/>
          </a:prstGeom>
          <a:noFill/>
        </p:spPr>
        <p:txBody>
          <a:bodyPr wrap="square" rtlCol="0">
            <a:spAutoFit/>
          </a:bodyPr>
          <a:lstStyle/>
          <a:p>
            <a:pPr>
              <a:buFont typeface="Arial" pitchFamily="34" charset="0"/>
              <a:buChar char="•"/>
            </a:pPr>
            <a:r>
              <a:rPr lang="en-GB" sz="1800" dirty="0" smtClean="0">
                <a:solidFill>
                  <a:schemeClr val="tx1"/>
                </a:solidFill>
              </a:rPr>
              <a:t> Sentinel 3A - data  dissemination starting in May 2016</a:t>
            </a:r>
          </a:p>
          <a:p>
            <a:pPr>
              <a:buFont typeface="Arial" pitchFamily="34" charset="0"/>
              <a:buChar char="•"/>
            </a:pPr>
            <a:r>
              <a:rPr lang="en-GB" sz="1800" dirty="0" smtClean="0">
                <a:solidFill>
                  <a:schemeClr val="tx1"/>
                </a:solidFill>
              </a:rPr>
              <a:t> </a:t>
            </a:r>
            <a:r>
              <a:rPr lang="en-GB" sz="1800" dirty="0" err="1" smtClean="0">
                <a:solidFill>
                  <a:schemeClr val="tx1"/>
                </a:solidFill>
              </a:rPr>
              <a:t>Meteosat</a:t>
            </a:r>
            <a:r>
              <a:rPr lang="en-GB" sz="1800" dirty="0" smtClean="0">
                <a:solidFill>
                  <a:schemeClr val="tx1"/>
                </a:solidFill>
              </a:rPr>
              <a:t> 8  Indian Ocean Data Coverage - Parallel service starting September 2016.  Fuel till 2019. (L2002)</a:t>
            </a:r>
          </a:p>
          <a:p>
            <a:pPr>
              <a:buFont typeface="Arial" pitchFamily="34" charset="0"/>
              <a:buChar char="•"/>
            </a:pPr>
            <a:r>
              <a:rPr lang="en-GB" sz="1800" dirty="0" smtClean="0">
                <a:solidFill>
                  <a:schemeClr val="tx1"/>
                </a:solidFill>
              </a:rPr>
              <a:t> </a:t>
            </a:r>
            <a:r>
              <a:rPr lang="en-GB" sz="1800" dirty="0" err="1" smtClean="0">
                <a:solidFill>
                  <a:schemeClr val="tx1"/>
                </a:solidFill>
              </a:rPr>
              <a:t>Meteosat</a:t>
            </a:r>
            <a:r>
              <a:rPr lang="en-GB" sz="1800" dirty="0" smtClean="0">
                <a:solidFill>
                  <a:schemeClr val="tx1"/>
                </a:solidFill>
              </a:rPr>
              <a:t> 7 De-orbiting February 2017  </a:t>
            </a:r>
          </a:p>
          <a:p>
            <a:pPr>
              <a:buFont typeface="Arial" pitchFamily="34" charset="0"/>
              <a:buChar char="•"/>
            </a:pPr>
            <a:r>
              <a:rPr lang="en-GB" sz="1800" dirty="0" smtClean="0">
                <a:solidFill>
                  <a:schemeClr val="tx1"/>
                </a:solidFill>
              </a:rPr>
              <a:t> Sentinel 3B Planned Launch autumn 2017</a:t>
            </a:r>
          </a:p>
          <a:p>
            <a:pPr>
              <a:buFont typeface="Arial" pitchFamily="34" charset="0"/>
              <a:buChar char="•"/>
            </a:pPr>
            <a:r>
              <a:rPr lang="en-GB" sz="1800" dirty="0" smtClean="0">
                <a:solidFill>
                  <a:schemeClr val="tx1"/>
                </a:solidFill>
              </a:rPr>
              <a:t> </a:t>
            </a:r>
            <a:r>
              <a:rPr lang="en-GB" sz="1800" dirty="0" err="1" smtClean="0">
                <a:solidFill>
                  <a:schemeClr val="tx1"/>
                </a:solidFill>
              </a:rPr>
              <a:t>Metop</a:t>
            </a:r>
            <a:r>
              <a:rPr lang="en-GB" sz="1800" dirty="0" smtClean="0">
                <a:solidFill>
                  <a:schemeClr val="tx1"/>
                </a:solidFill>
              </a:rPr>
              <a:t> C Planned Launch October 2018</a:t>
            </a:r>
          </a:p>
          <a:p>
            <a:pPr>
              <a:buFont typeface="Arial" pitchFamily="34" charset="0"/>
              <a:buChar char="•"/>
            </a:pPr>
            <a:r>
              <a:rPr lang="en-GB" sz="1800" dirty="0" smtClean="0">
                <a:solidFill>
                  <a:schemeClr val="tx1"/>
                </a:solidFill>
              </a:rPr>
              <a:t> </a:t>
            </a:r>
            <a:r>
              <a:rPr lang="en-GB" sz="1800" dirty="0" err="1" smtClean="0">
                <a:solidFill>
                  <a:schemeClr val="tx1"/>
                </a:solidFill>
              </a:rPr>
              <a:t>Meteosat</a:t>
            </a:r>
            <a:r>
              <a:rPr lang="en-GB" sz="1800" dirty="0" smtClean="0">
                <a:solidFill>
                  <a:schemeClr val="tx1"/>
                </a:solidFill>
              </a:rPr>
              <a:t> 9. </a:t>
            </a:r>
            <a:r>
              <a:rPr lang="en-IE" sz="1800" dirty="0" smtClean="0">
                <a:solidFill>
                  <a:schemeClr val="tx1"/>
                </a:solidFill>
              </a:rPr>
              <a:t>Fuel lifetime is expected to be extended until 2021. </a:t>
            </a:r>
            <a:r>
              <a:rPr lang="en-GB" sz="1800" dirty="0" smtClean="0">
                <a:solidFill>
                  <a:schemeClr val="tx1"/>
                </a:solidFill>
              </a:rPr>
              <a:t>(L2005)</a:t>
            </a:r>
          </a:p>
          <a:p>
            <a:pPr>
              <a:buFont typeface="Arial" pitchFamily="34" charset="0"/>
              <a:buChar char="•"/>
            </a:pPr>
            <a:r>
              <a:rPr lang="en-GB" sz="1800" dirty="0" smtClean="0">
                <a:solidFill>
                  <a:schemeClr val="tx1"/>
                </a:solidFill>
              </a:rPr>
              <a:t> </a:t>
            </a:r>
            <a:r>
              <a:rPr lang="en-GB" sz="1800" dirty="0" err="1" smtClean="0">
                <a:solidFill>
                  <a:schemeClr val="tx1"/>
                </a:solidFill>
              </a:rPr>
              <a:t>Meteosat</a:t>
            </a:r>
            <a:r>
              <a:rPr lang="en-GB" sz="1800" dirty="0" smtClean="0">
                <a:solidFill>
                  <a:schemeClr val="tx1"/>
                </a:solidFill>
              </a:rPr>
              <a:t> 10. </a:t>
            </a:r>
            <a:r>
              <a:rPr lang="en-IE" sz="1800" dirty="0" smtClean="0">
                <a:solidFill>
                  <a:schemeClr val="tx1"/>
                </a:solidFill>
              </a:rPr>
              <a:t>Nominal fuel lifetime is until 2022. </a:t>
            </a:r>
            <a:r>
              <a:rPr lang="en-GB" sz="1800" dirty="0" smtClean="0">
                <a:solidFill>
                  <a:schemeClr val="tx1"/>
                </a:solidFill>
              </a:rPr>
              <a:t>(L2012)</a:t>
            </a:r>
          </a:p>
          <a:p>
            <a:pPr>
              <a:buFont typeface="Arial" pitchFamily="34" charset="0"/>
              <a:buChar char="•"/>
            </a:pPr>
            <a:r>
              <a:rPr lang="en-GB" sz="1800" dirty="0" smtClean="0">
                <a:solidFill>
                  <a:schemeClr val="tx1"/>
                </a:solidFill>
              </a:rPr>
              <a:t> </a:t>
            </a:r>
            <a:r>
              <a:rPr lang="en-GB" sz="1800" dirty="0" err="1" smtClean="0">
                <a:solidFill>
                  <a:schemeClr val="tx1"/>
                </a:solidFill>
              </a:rPr>
              <a:t>Meteosat</a:t>
            </a:r>
            <a:r>
              <a:rPr lang="en-GB" sz="1800" dirty="0" smtClean="0">
                <a:solidFill>
                  <a:schemeClr val="tx1"/>
                </a:solidFill>
              </a:rPr>
              <a:t> 11. In orbit storage until 2018.</a:t>
            </a:r>
          </a:p>
          <a:p>
            <a:pPr>
              <a:buFont typeface="Arial" pitchFamily="34" charset="0"/>
              <a:buChar char="•"/>
            </a:pPr>
            <a:r>
              <a:rPr lang="en-GB" sz="1800" dirty="0" smtClean="0">
                <a:solidFill>
                  <a:schemeClr val="tx1"/>
                </a:solidFill>
              </a:rPr>
              <a:t> MTG and EPS-SG in 2021</a:t>
            </a:r>
          </a:p>
          <a:p>
            <a:pPr>
              <a:buFont typeface="Arial" pitchFamily="34" charset="0"/>
              <a:buChar char="•"/>
            </a:pP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8856"/>
            <a:ext cx="9799638" cy="854075"/>
          </a:xfrm>
        </p:spPr>
        <p:txBody>
          <a:bodyPr/>
          <a:lstStyle/>
          <a:p>
            <a:r>
              <a:rPr lang="en-GB" dirty="0" smtClean="0"/>
              <a:t>Evolution of </a:t>
            </a:r>
            <a:r>
              <a:rPr lang="en-GB" dirty="0" err="1" smtClean="0"/>
              <a:t>EUMETCast</a:t>
            </a:r>
            <a:r>
              <a:rPr lang="en-GB" dirty="0" smtClean="0"/>
              <a:t> – Data Rates</a:t>
            </a:r>
            <a:endParaRPr lang="en-GB" dirty="0"/>
          </a:p>
        </p:txBody>
      </p:sp>
      <p:sp>
        <p:nvSpPr>
          <p:cNvPr id="5" name="TextBox 4"/>
          <p:cNvSpPr txBox="1"/>
          <p:nvPr/>
        </p:nvSpPr>
        <p:spPr>
          <a:xfrm>
            <a:off x="476250" y="838200"/>
            <a:ext cx="8963025" cy="577081"/>
          </a:xfrm>
          <a:prstGeom prst="rect">
            <a:avLst/>
          </a:prstGeom>
          <a:noFill/>
        </p:spPr>
        <p:txBody>
          <a:bodyPr wrap="square" rtlCol="0">
            <a:spAutoFit/>
          </a:bodyPr>
          <a:lstStyle/>
          <a:p>
            <a:pPr>
              <a:buFont typeface="Arial" pitchFamily="34" charset="0"/>
              <a:buChar char="•"/>
            </a:pPr>
            <a:r>
              <a:rPr lang="en-GB" sz="1800" dirty="0" smtClean="0">
                <a:solidFill>
                  <a:schemeClr val="tx1"/>
                </a:solidFill>
              </a:rPr>
              <a:t>Out of date to be updated (KP)</a:t>
            </a:r>
          </a:p>
          <a:p>
            <a:pPr>
              <a:buFont typeface="Arial" pitchFamily="34" charset="0"/>
              <a:buChar char="•"/>
            </a:pPr>
            <a:endParaRPr lang="en-GB" dirty="0">
              <a:solidFill>
                <a:schemeClr val="tx1"/>
              </a:solidFill>
            </a:endParaRPr>
          </a:p>
        </p:txBody>
      </p:sp>
      <p:pic>
        <p:nvPicPr>
          <p:cNvPr id="528386" name="Picture 2" descr="image004"/>
          <p:cNvPicPr>
            <a:picLocks noChangeAspect="1" noChangeArrowheads="1"/>
          </p:cNvPicPr>
          <p:nvPr/>
        </p:nvPicPr>
        <p:blipFill>
          <a:blip r:embed="rId3" cstate="print"/>
          <a:srcRect/>
          <a:stretch>
            <a:fillRect/>
          </a:stretch>
        </p:blipFill>
        <p:spPr bwMode="auto">
          <a:xfrm>
            <a:off x="942975" y="1428857"/>
            <a:ext cx="8277225" cy="465761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Access and Dissemination for Sentinel-3</a:t>
            </a:r>
            <a:endParaRPr lang="en-GB" dirty="0"/>
          </a:p>
        </p:txBody>
      </p:sp>
      <p:pic>
        <p:nvPicPr>
          <p:cNvPr id="436226" name="Picture 2" descr="sentinel 3 payload diagram"/>
          <p:cNvPicPr>
            <a:picLocks noChangeAspect="1" noChangeArrowheads="1"/>
          </p:cNvPicPr>
          <p:nvPr/>
        </p:nvPicPr>
        <p:blipFill>
          <a:blip r:embed="rId2" cstate="print"/>
          <a:srcRect/>
          <a:stretch>
            <a:fillRect/>
          </a:stretch>
        </p:blipFill>
        <p:spPr bwMode="auto">
          <a:xfrm>
            <a:off x="2228849" y="1685343"/>
            <a:ext cx="5235575" cy="4275720"/>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Access and Dissemination for Sentinel-3</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575231" y="1377733"/>
            <a:ext cx="3619500" cy="45974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5293018" y="1515659"/>
            <a:ext cx="1491296" cy="1512909"/>
          </a:xfrm>
          <a:prstGeom prst="rect">
            <a:avLst/>
          </a:prstGeom>
          <a:noFill/>
          <a:ln w="9525">
            <a:noFill/>
            <a:miter lim="800000"/>
            <a:headEnd/>
            <a:tailEnd/>
          </a:ln>
        </p:spPr>
      </p:pic>
      <p:sp>
        <p:nvSpPr>
          <p:cNvPr id="6" name="Rectangular Callout 5"/>
          <p:cNvSpPr/>
          <p:nvPr/>
        </p:nvSpPr>
        <p:spPr bwMode="auto">
          <a:xfrm>
            <a:off x="6611118" y="3168412"/>
            <a:ext cx="2599095" cy="1569491"/>
          </a:xfrm>
          <a:prstGeom prst="wedgeRectCallout">
            <a:avLst>
              <a:gd name="adj1" fmla="val -61764"/>
              <a:gd name="adj2" fmla="val -13482"/>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algn="ctr">
              <a:spcBef>
                <a:spcPct val="20000"/>
              </a:spcBef>
            </a:pPr>
            <a:r>
              <a:rPr lang="en-GB" sz="1600" kern="0" dirty="0">
                <a:latin typeface="Tahoma"/>
                <a:cs typeface="Tahoma"/>
              </a:rPr>
              <a:t>Online </a:t>
            </a:r>
            <a:r>
              <a:rPr lang="en-GB" sz="1600" kern="0" dirty="0" smtClean="0">
                <a:latin typeface="Tahoma"/>
                <a:cs typeface="Tahoma"/>
              </a:rPr>
              <a:t>Data Access (ODA</a:t>
            </a:r>
            <a:r>
              <a:rPr lang="en-GB" sz="1600" kern="0" dirty="0">
                <a:latin typeface="Tahoma"/>
                <a:cs typeface="Tahoma"/>
              </a:rPr>
              <a:t>)</a:t>
            </a:r>
          </a:p>
          <a:p>
            <a:pPr algn="ctr">
              <a:spcBef>
                <a:spcPct val="20000"/>
              </a:spcBef>
            </a:pPr>
            <a:r>
              <a:rPr lang="en-GB" sz="1600" b="0" kern="0" dirty="0" smtClean="0">
                <a:solidFill>
                  <a:srgbClr val="000000"/>
                </a:solidFill>
                <a:latin typeface="Tahoma"/>
                <a:cs typeface="Tahoma"/>
              </a:rPr>
              <a:t>Rolling archive of 12 month of data supporting ftp/http </a:t>
            </a:r>
            <a:r>
              <a:rPr lang="en-GB" sz="1600" b="0" kern="0" dirty="0">
                <a:solidFill>
                  <a:srgbClr val="000000"/>
                </a:solidFill>
                <a:latin typeface="Tahoma"/>
                <a:cs typeface="Tahoma"/>
              </a:rPr>
              <a:t>access </a:t>
            </a:r>
          </a:p>
        </p:txBody>
      </p:sp>
      <p:sp>
        <p:nvSpPr>
          <p:cNvPr id="7" name="Rectangular Callout 6"/>
          <p:cNvSpPr/>
          <p:nvPr/>
        </p:nvSpPr>
        <p:spPr bwMode="auto">
          <a:xfrm>
            <a:off x="6717512" y="4887384"/>
            <a:ext cx="2466706" cy="1226654"/>
          </a:xfrm>
          <a:prstGeom prst="wedgeRectCallout">
            <a:avLst>
              <a:gd name="adj1" fmla="val -69192"/>
              <a:gd name="adj2" fmla="val -33608"/>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lvl="0" algn="ctr">
              <a:spcBef>
                <a:spcPct val="20000"/>
              </a:spcBef>
              <a:defRPr/>
            </a:pPr>
            <a:r>
              <a:rPr lang="en-GB" sz="1600" kern="0" dirty="0" smtClean="0">
                <a:latin typeface="Tahoma"/>
                <a:cs typeface="Tahoma"/>
              </a:rPr>
              <a:t>EUMETSAT Data Centre</a:t>
            </a:r>
          </a:p>
          <a:p>
            <a:pPr lvl="0" algn="ctr">
              <a:spcBef>
                <a:spcPct val="20000"/>
              </a:spcBef>
              <a:defRPr/>
            </a:pPr>
            <a:r>
              <a:rPr lang="en-GB" sz="1200" kern="0" dirty="0" smtClean="0">
                <a:solidFill>
                  <a:srgbClr val="000000"/>
                </a:solidFill>
                <a:latin typeface="Tahoma"/>
                <a:cs typeface="Tahoma"/>
              </a:rPr>
              <a:t> </a:t>
            </a:r>
            <a:r>
              <a:rPr lang="en-GB" sz="1600" b="0" kern="0" dirty="0" smtClean="0">
                <a:solidFill>
                  <a:srgbClr val="000000"/>
                </a:solidFill>
                <a:latin typeface="Tahoma"/>
                <a:cs typeface="Tahoma"/>
              </a:rPr>
              <a:t>Complete historical archive of all EUMETSAT data including S-3 marine data</a:t>
            </a:r>
          </a:p>
        </p:txBody>
      </p:sp>
      <p:sp>
        <p:nvSpPr>
          <p:cNvPr id="8" name="Rectangular Callout 7"/>
          <p:cNvSpPr/>
          <p:nvPr/>
        </p:nvSpPr>
        <p:spPr bwMode="auto">
          <a:xfrm>
            <a:off x="6607120" y="1313475"/>
            <a:ext cx="2596905" cy="1637731"/>
          </a:xfrm>
          <a:prstGeom prst="wedgeRectCallout">
            <a:avLst>
              <a:gd name="adj1" fmla="val -61035"/>
              <a:gd name="adj2" fmla="val 3663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algn="ctr">
              <a:spcBef>
                <a:spcPct val="20000"/>
              </a:spcBef>
            </a:pPr>
            <a:r>
              <a:rPr lang="en-GB" sz="1600" kern="0" dirty="0">
                <a:latin typeface="Tahoma"/>
                <a:cs typeface="Tahoma"/>
              </a:rPr>
              <a:t>EUMETCast</a:t>
            </a:r>
            <a:r>
              <a:rPr lang="en-GB" sz="1600" b="0" kern="0" dirty="0">
                <a:latin typeface="Tahoma"/>
                <a:cs typeface="Tahoma"/>
              </a:rPr>
              <a:t> </a:t>
            </a:r>
            <a:endParaRPr lang="en-GB" sz="1600" b="0" kern="0" dirty="0" smtClean="0">
              <a:latin typeface="Tahoma"/>
              <a:cs typeface="Tahoma"/>
            </a:endParaRPr>
          </a:p>
          <a:p>
            <a:pPr algn="ctr">
              <a:spcBef>
                <a:spcPct val="20000"/>
              </a:spcBef>
            </a:pPr>
            <a:r>
              <a:rPr lang="en-GB" sz="1600" b="0" kern="0" dirty="0" smtClean="0">
                <a:solidFill>
                  <a:srgbClr val="000000"/>
                </a:solidFill>
                <a:latin typeface="Tahoma"/>
                <a:cs typeface="Tahoma"/>
              </a:rPr>
              <a:t>Traditional method of </a:t>
            </a:r>
            <a:r>
              <a:rPr lang="en-GB" sz="1600" b="0" kern="0" dirty="0">
                <a:solidFill>
                  <a:srgbClr val="000000"/>
                </a:solidFill>
                <a:latin typeface="Tahoma"/>
                <a:cs typeface="Tahoma"/>
              </a:rPr>
              <a:t>disseminating </a:t>
            </a:r>
            <a:r>
              <a:rPr lang="en-GB" sz="1600" b="0" kern="0" dirty="0" smtClean="0">
                <a:solidFill>
                  <a:srgbClr val="000000"/>
                </a:solidFill>
                <a:latin typeface="Tahoma"/>
                <a:cs typeface="Tahoma"/>
              </a:rPr>
              <a:t>NRT data in EUMETSAT. </a:t>
            </a:r>
            <a:r>
              <a:rPr lang="en-GB" sz="1600" b="0" kern="0" dirty="0">
                <a:solidFill>
                  <a:srgbClr val="000000"/>
                </a:solidFill>
                <a:latin typeface="Tahoma"/>
                <a:cs typeface="Tahoma"/>
              </a:rPr>
              <a:t>C</a:t>
            </a:r>
            <a:r>
              <a:rPr lang="en-GB" sz="1600" b="0" kern="0" dirty="0" smtClean="0">
                <a:solidFill>
                  <a:srgbClr val="000000"/>
                </a:solidFill>
                <a:latin typeface="Tahoma"/>
                <a:cs typeface="Tahoma"/>
              </a:rPr>
              <a:t>an involve satellite and terrestrial methods</a:t>
            </a:r>
            <a:endParaRPr lang="en-GB" sz="1600" b="0" kern="0" dirty="0">
              <a:solidFill>
                <a:srgbClr val="000000"/>
              </a:solidFill>
              <a:latin typeface="Tahoma"/>
              <a:cs typeface="Tahoma"/>
            </a:endParaRPr>
          </a:p>
        </p:txBody>
      </p:sp>
      <p:pic>
        <p:nvPicPr>
          <p:cNvPr id="9" name="Picture 8"/>
          <p:cNvPicPr>
            <a:picLocks noChangeAspect="1" noChangeArrowheads="1"/>
          </p:cNvPicPr>
          <p:nvPr/>
        </p:nvPicPr>
        <p:blipFill>
          <a:blip r:embed="rId4" cstate="print"/>
          <a:srcRect/>
          <a:stretch>
            <a:fillRect/>
          </a:stretch>
        </p:blipFill>
        <p:spPr bwMode="auto">
          <a:xfrm>
            <a:off x="5936157" y="3579823"/>
            <a:ext cx="362398" cy="335279"/>
          </a:xfrm>
          <a:prstGeom prst="rect">
            <a:avLst/>
          </a:prstGeom>
          <a:noFill/>
          <a:ln w="9525">
            <a:noFill/>
            <a:miter lim="800000"/>
            <a:headEnd/>
            <a:tailEnd/>
          </a:ln>
        </p:spPr>
      </p:pic>
      <p:pic>
        <p:nvPicPr>
          <p:cNvPr id="10" name="Picture 8"/>
          <p:cNvPicPr>
            <a:picLocks noChangeAspect="1" noChangeArrowheads="1"/>
          </p:cNvPicPr>
          <p:nvPr/>
        </p:nvPicPr>
        <p:blipFill>
          <a:blip r:embed="rId4" cstate="print"/>
          <a:srcRect/>
          <a:stretch>
            <a:fillRect/>
          </a:stretch>
        </p:blipFill>
        <p:spPr bwMode="auto">
          <a:xfrm>
            <a:off x="5917454" y="5028382"/>
            <a:ext cx="362398" cy="335279"/>
          </a:xfrm>
          <a:prstGeom prst="rect">
            <a:avLst/>
          </a:prstGeom>
          <a:noFill/>
          <a:ln w="9525">
            <a:noFill/>
            <a:miter lim="800000"/>
            <a:headEnd/>
            <a:tailEnd/>
          </a:ln>
        </p:spPr>
      </p:pic>
      <p:cxnSp>
        <p:nvCxnSpPr>
          <p:cNvPr id="11" name="Straight Arrow Connector 10"/>
          <p:cNvCxnSpPr/>
          <p:nvPr/>
        </p:nvCxnSpPr>
        <p:spPr bwMode="auto">
          <a:xfrm flipV="1">
            <a:off x="4259300" y="2494126"/>
            <a:ext cx="1508963" cy="242476"/>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pic>
        <p:nvPicPr>
          <p:cNvPr id="12" name="Picture 8"/>
          <p:cNvPicPr>
            <a:picLocks noChangeAspect="1" noChangeArrowheads="1"/>
          </p:cNvPicPr>
          <p:nvPr/>
        </p:nvPicPr>
        <p:blipFill>
          <a:blip r:embed="rId4" cstate="print"/>
          <a:srcRect/>
          <a:stretch>
            <a:fillRect/>
          </a:stretch>
        </p:blipFill>
        <p:spPr bwMode="auto">
          <a:xfrm>
            <a:off x="5889249" y="2663311"/>
            <a:ext cx="362398" cy="335279"/>
          </a:xfrm>
          <a:prstGeom prst="rect">
            <a:avLst/>
          </a:prstGeom>
          <a:noFill/>
          <a:ln w="9525">
            <a:noFill/>
            <a:miter lim="800000"/>
            <a:headEnd/>
            <a:tailEnd/>
          </a:ln>
        </p:spPr>
      </p:pic>
      <p:cxnSp>
        <p:nvCxnSpPr>
          <p:cNvPr id="13" name="Straight Arrow Connector 12"/>
          <p:cNvCxnSpPr/>
          <p:nvPr/>
        </p:nvCxnSpPr>
        <p:spPr bwMode="auto">
          <a:xfrm flipV="1">
            <a:off x="1432750" y="3145289"/>
            <a:ext cx="1841500" cy="918845"/>
          </a:xfrm>
          <a:prstGeom prst="straightConnector1">
            <a:avLst/>
          </a:prstGeom>
          <a:solidFill>
            <a:schemeClr val="bg2"/>
          </a:solidFill>
          <a:ln w="38100" cap="flat" cmpd="sng" algn="ctr">
            <a:solidFill>
              <a:schemeClr val="accent2">
                <a:lumMod val="75000"/>
              </a:schemeClr>
            </a:solidFill>
            <a:prstDash val="sysDash"/>
            <a:round/>
            <a:headEnd type="none" w="med" len="med"/>
            <a:tailEnd type="arrow"/>
          </a:ln>
          <a:effectLst/>
        </p:spPr>
      </p:cxnSp>
      <p:cxnSp>
        <p:nvCxnSpPr>
          <p:cNvPr id="14" name="Straight Arrow Connector 13"/>
          <p:cNvCxnSpPr/>
          <p:nvPr/>
        </p:nvCxnSpPr>
        <p:spPr bwMode="auto">
          <a:xfrm>
            <a:off x="1449514" y="4064134"/>
            <a:ext cx="1941576" cy="915356"/>
          </a:xfrm>
          <a:prstGeom prst="straightConnector1">
            <a:avLst/>
          </a:prstGeom>
          <a:solidFill>
            <a:schemeClr val="bg2"/>
          </a:solidFill>
          <a:ln w="38100" cap="flat" cmpd="sng" algn="ctr">
            <a:solidFill>
              <a:schemeClr val="accent2">
                <a:lumMod val="75000"/>
              </a:schemeClr>
            </a:solidFill>
            <a:prstDash val="sysDash"/>
            <a:round/>
            <a:headEnd type="none" w="med" len="med"/>
            <a:tailEnd type="arrow"/>
          </a:ln>
          <a:effectLst/>
        </p:spPr>
      </p:cxnSp>
      <p:cxnSp>
        <p:nvCxnSpPr>
          <p:cNvPr id="15" name="Straight Arrow Connector 14"/>
          <p:cNvCxnSpPr/>
          <p:nvPr/>
        </p:nvCxnSpPr>
        <p:spPr bwMode="auto">
          <a:xfrm>
            <a:off x="1374213" y="4064134"/>
            <a:ext cx="1936433" cy="0"/>
          </a:xfrm>
          <a:prstGeom prst="straightConnector1">
            <a:avLst/>
          </a:prstGeom>
          <a:solidFill>
            <a:schemeClr val="bg2"/>
          </a:solidFill>
          <a:ln w="38100" cap="flat" cmpd="sng" algn="ctr">
            <a:solidFill>
              <a:schemeClr val="accent2">
                <a:lumMod val="75000"/>
              </a:schemeClr>
            </a:solidFill>
            <a:prstDash val="sysDash"/>
            <a:round/>
            <a:headEnd type="none" w="med" len="med"/>
            <a:tailEnd type="arrow"/>
          </a:ln>
          <a:effectLst/>
        </p:spPr>
      </p:cxnSp>
      <p:cxnSp>
        <p:nvCxnSpPr>
          <p:cNvPr id="16" name="Straight Arrow Connector 15"/>
          <p:cNvCxnSpPr/>
          <p:nvPr/>
        </p:nvCxnSpPr>
        <p:spPr bwMode="auto">
          <a:xfrm>
            <a:off x="4288598" y="3774805"/>
            <a:ext cx="1632958" cy="3695"/>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bwMode="auto">
          <a:xfrm flipV="1">
            <a:off x="4271972" y="5160889"/>
            <a:ext cx="1657676" cy="2142"/>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8856"/>
            <a:ext cx="9799638" cy="854075"/>
          </a:xfrm>
        </p:spPr>
        <p:txBody>
          <a:bodyPr/>
          <a:lstStyle/>
          <a:p>
            <a:r>
              <a:rPr lang="en-GB" dirty="0" smtClean="0"/>
              <a:t>Sentinel 3A Data Rates</a:t>
            </a:r>
            <a:endParaRPr lang="en-GB" dirty="0"/>
          </a:p>
        </p:txBody>
      </p:sp>
      <p:graphicFrame>
        <p:nvGraphicFramePr>
          <p:cNvPr id="12" name="Table 11"/>
          <p:cNvGraphicFramePr>
            <a:graphicFrameLocks noGrp="1"/>
          </p:cNvGraphicFramePr>
          <p:nvPr/>
        </p:nvGraphicFramePr>
        <p:xfrm>
          <a:off x="314324" y="1409702"/>
          <a:ext cx="9229725" cy="4825816"/>
        </p:xfrm>
        <a:graphic>
          <a:graphicData uri="http://schemas.openxmlformats.org/drawingml/2006/table">
            <a:tbl>
              <a:tblPr/>
              <a:tblGrid>
                <a:gridCol w="1409701"/>
                <a:gridCol w="744916"/>
                <a:gridCol w="747313"/>
                <a:gridCol w="747313"/>
                <a:gridCol w="609222"/>
                <a:gridCol w="389903"/>
                <a:gridCol w="389903"/>
                <a:gridCol w="389903"/>
                <a:gridCol w="389903"/>
                <a:gridCol w="714822"/>
                <a:gridCol w="503624"/>
                <a:gridCol w="503624"/>
                <a:gridCol w="698576"/>
                <a:gridCol w="495501"/>
                <a:gridCol w="495501"/>
              </a:tblGrid>
              <a:tr h="374828">
                <a:tc>
                  <a:txBody>
                    <a:bodyPr/>
                    <a:lstStyle/>
                    <a:p>
                      <a:pPr algn="l" fontAlgn="b"/>
                      <a:endParaRPr lang="en-GB" sz="1200" b="0" i="0" u="none" strike="noStrike" dirty="0">
                        <a:solidFill>
                          <a:srgbClr val="006100"/>
                        </a:solidFill>
                        <a:latin typeface="Arial"/>
                      </a:endParaRPr>
                    </a:p>
                  </a:txBody>
                  <a:tcPr marL="0" marR="0" marT="0" marB="0" anchor="b">
                    <a:lnL>
                      <a:noFill/>
                    </a:lnL>
                    <a:lnR>
                      <a:noFill/>
                    </a:lnR>
                    <a:lnT>
                      <a:noFill/>
                    </a:lnT>
                    <a:lnB>
                      <a:noFill/>
                    </a:lnB>
                  </a:tcPr>
                </a:tc>
                <a:tc>
                  <a:txBody>
                    <a:bodyPr/>
                    <a:lstStyle/>
                    <a:p>
                      <a:pPr algn="ctr" fontAlgn="b"/>
                      <a:endParaRPr lang="en-GB"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GB"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GB"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GB"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GB"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GB"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GB"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GB" sz="1000" b="1" i="0" u="none" strike="noStrike">
                          <a:solidFill>
                            <a:srgbClr val="000000"/>
                          </a:solidFill>
                          <a:latin typeface="Arial"/>
                        </a:rPr>
                        <a:t>EUMETCast Satellite (NRT/STC 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DDC"/>
                    </a:solidFill>
                  </a:tcPr>
                </a:tc>
                <a:tc hMerge="1">
                  <a:txBody>
                    <a:bodyPr/>
                    <a:lstStyle/>
                    <a:p>
                      <a:endParaRPr lang="en-GB"/>
                    </a:p>
                  </a:txBody>
                  <a:tcPr/>
                </a:tc>
                <a:tc hMerge="1">
                  <a:txBody>
                    <a:bodyPr/>
                    <a:lstStyle/>
                    <a:p>
                      <a:endParaRPr lang="en-GB"/>
                    </a:p>
                  </a:txBody>
                  <a:tcPr/>
                </a:tc>
                <a:tc gridSpan="3">
                  <a:txBody>
                    <a:bodyPr/>
                    <a:lstStyle/>
                    <a:p>
                      <a:pPr algn="ctr" fontAlgn="b"/>
                      <a:r>
                        <a:rPr lang="it-IT" sz="1000" b="1" i="0" u="none" strike="noStrike">
                          <a:solidFill>
                            <a:srgbClr val="000000"/>
                          </a:solidFill>
                          <a:latin typeface="Arial"/>
                        </a:rPr>
                        <a:t>ODA and Data Centre (NRT/STC/NTC)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5E0EC"/>
                    </a:solidFill>
                  </a:tcPr>
                </a:tc>
                <a:tc hMerge="1">
                  <a:txBody>
                    <a:bodyPr/>
                    <a:lstStyle/>
                    <a:p>
                      <a:endParaRPr lang="en-GB"/>
                    </a:p>
                  </a:txBody>
                  <a:tcPr/>
                </a:tc>
                <a:tc hMerge="1">
                  <a:txBody>
                    <a:bodyPr/>
                    <a:lstStyle/>
                    <a:p>
                      <a:endParaRPr lang="en-GB"/>
                    </a:p>
                  </a:txBody>
                  <a:tcPr/>
                </a:tc>
              </a:tr>
              <a:tr h="3748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dirty="0" smtClean="0">
                          <a:solidFill>
                            <a:srgbClr val="006100"/>
                          </a:solidFill>
                          <a:latin typeface="Arial"/>
                        </a:rPr>
                        <a:t>Figures based on PDGS System Technical Budget 3.5</a:t>
                      </a:r>
                    </a:p>
                  </a:txBody>
                  <a:tcPr marL="0" marR="0" marT="0" marB="0" anchor="b">
                    <a:lnL>
                      <a:noFill/>
                    </a:lnL>
                    <a:lnR>
                      <a:noFill/>
                    </a:lnR>
                    <a:lnT>
                      <a:noFill/>
                    </a:lnT>
                    <a:lnB>
                      <a:noFill/>
                    </a:lnB>
                  </a:tcPr>
                </a:tc>
                <a:tc gridSpan="3">
                  <a:txBody>
                    <a:bodyPr/>
                    <a:lstStyle/>
                    <a:p>
                      <a:pPr algn="ctr" fontAlgn="ctr"/>
                      <a:r>
                        <a:rPr lang="en-GB" sz="1000" b="1" i="0" u="none" strike="noStrike">
                          <a:solidFill>
                            <a:srgbClr val="000000"/>
                          </a:solidFill>
                          <a:latin typeface="Arial"/>
                        </a:rPr>
                        <a:t>Data volumes</a:t>
                      </a:r>
                    </a:p>
                  </a:txBody>
                  <a:tcPr marL="0" marR="0" marT="0" marB="0" anchor="ctr">
                    <a:lnL>
                      <a:noFill/>
                    </a:lnL>
                    <a:lnR>
                      <a:noFill/>
                    </a:lnR>
                    <a:lnT>
                      <a:noFill/>
                    </a:lnT>
                    <a:lnB>
                      <a:noFill/>
                    </a:lnB>
                    <a:solidFill>
                      <a:srgbClr val="D8D8D8"/>
                    </a:solidFill>
                  </a:tcPr>
                </a:tc>
                <a:tc hMerge="1">
                  <a:txBody>
                    <a:bodyPr/>
                    <a:lstStyle/>
                    <a:p>
                      <a:endParaRPr lang="en-GB"/>
                    </a:p>
                  </a:txBody>
                  <a:tcPr/>
                </a:tc>
                <a:tc hMerge="1">
                  <a:txBody>
                    <a:bodyPr/>
                    <a:lstStyle/>
                    <a:p>
                      <a:endParaRPr lang="en-GB"/>
                    </a:p>
                  </a:txBody>
                  <a:tcPr/>
                </a:tc>
                <a:tc>
                  <a:txBody>
                    <a:bodyPr/>
                    <a:lstStyle/>
                    <a:p>
                      <a:pPr algn="ctr" fontAlgn="b"/>
                      <a:endParaRPr lang="en-GB"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GB"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GB"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GB"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GB" sz="1000" b="0" i="0" u="none" strike="noStrike">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000" b="1" i="0" u="none" strike="noStrike" dirty="0">
                          <a:solidFill>
                            <a:srgbClr val="000000"/>
                          </a:solidFill>
                          <a:latin typeface="Arial"/>
                        </a:rPr>
                        <a:t>Current </a:t>
                      </a:r>
                      <a:r>
                        <a:rPr lang="en-GB" sz="1000" b="1" i="0" u="none" strike="noStrike" dirty="0" smtClean="0">
                          <a:solidFill>
                            <a:srgbClr val="000000"/>
                          </a:solidFill>
                          <a:latin typeface="Arial"/>
                        </a:rPr>
                        <a:t>assumption</a:t>
                      </a:r>
                      <a:endParaRPr lang="en-GB" sz="1000" b="1"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DDDC"/>
                    </a:solidFill>
                  </a:tcPr>
                </a:tc>
                <a:tc gridSpan="2">
                  <a:txBody>
                    <a:bodyPr/>
                    <a:lstStyle/>
                    <a:p>
                      <a:pPr algn="ctr" fontAlgn="b"/>
                      <a:r>
                        <a:rPr lang="en-GB" sz="1000" b="1" i="0" u="none" strike="noStrike">
                          <a:solidFill>
                            <a:srgbClr val="000000"/>
                          </a:solidFill>
                          <a:latin typeface="Arial"/>
                        </a:rPr>
                        <a:t>S3A Only (S3B idem)</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2DDDC"/>
                    </a:solidFill>
                  </a:tcPr>
                </a:tc>
                <a:tc hMerge="1">
                  <a:txBody>
                    <a:bodyPr/>
                    <a:lstStyle/>
                    <a:p>
                      <a:endParaRPr lang="en-GB"/>
                    </a:p>
                  </a:txBody>
                  <a:tcPr/>
                </a:tc>
                <a:tc gridSpan="3">
                  <a:txBody>
                    <a:bodyPr/>
                    <a:lstStyle/>
                    <a:p>
                      <a:pPr algn="ctr" fontAlgn="b"/>
                      <a:r>
                        <a:rPr lang="en-GB" sz="1000" b="1" i="0" u="none" strike="noStrike">
                          <a:solidFill>
                            <a:srgbClr val="000000"/>
                          </a:solidFill>
                          <a:latin typeface="Arial"/>
                        </a:rPr>
                        <a:t>S3A Only (S3B idem)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5E0EC"/>
                    </a:solidFill>
                  </a:tcPr>
                </a:tc>
                <a:tc hMerge="1">
                  <a:txBody>
                    <a:bodyPr/>
                    <a:lstStyle/>
                    <a:p>
                      <a:endParaRPr lang="en-GB"/>
                    </a:p>
                  </a:txBody>
                  <a:tcPr/>
                </a:tc>
                <a:tc hMerge="1">
                  <a:txBody>
                    <a:bodyPr/>
                    <a:lstStyle/>
                    <a:p>
                      <a:endParaRPr lang="en-GB"/>
                    </a:p>
                  </a:txBody>
                  <a:tcPr/>
                </a:tc>
              </a:tr>
              <a:tr h="787139">
                <a:tc>
                  <a:txBody>
                    <a:bodyPr/>
                    <a:lstStyle/>
                    <a:p>
                      <a:pPr algn="ctr" fontAlgn="ctr"/>
                      <a:r>
                        <a:rPr lang="en-GB" sz="1000" b="1" i="0" u="none" strike="noStrike">
                          <a:solidFill>
                            <a:srgbClr val="000000"/>
                          </a:solidFill>
                          <a:latin typeface="Arial"/>
                        </a:rPr>
                        <a:t>Product type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uncompressed  [GB/orbit]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Compression factor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compressed  [GB/orbit]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User / Internal</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NRT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STC</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NTC</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Mbps</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GB" sz="1000" b="1" i="0" u="none" strike="noStrike" dirty="0" smtClean="0">
                          <a:solidFill>
                            <a:srgbClr val="000000"/>
                          </a:solidFill>
                          <a:latin typeface="Arial"/>
                        </a:rPr>
                        <a:t>(</a:t>
                      </a:r>
                      <a:r>
                        <a:rPr lang="en-GB" sz="1000" b="1" i="0" u="none" strike="noStrike" dirty="0">
                          <a:solidFill>
                            <a:srgbClr val="000000"/>
                          </a:solidFill>
                          <a:latin typeface="Arial"/>
                        </a:rPr>
                        <a:t>yes/no)</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en-GB" sz="1000" b="1" i="0" u="none" strike="noStrike">
                          <a:solidFill>
                            <a:srgbClr val="000000"/>
                          </a:solidFill>
                          <a:latin typeface="Arial"/>
                        </a:rPr>
                        <a:t>GB/orbit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en-GB" sz="1000" b="1" i="0" u="none" strike="noStrike">
                          <a:solidFill>
                            <a:srgbClr val="000000"/>
                          </a:solidFill>
                          <a:latin typeface="Arial"/>
                        </a:rPr>
                        <a:t>Mbps</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en-GB" sz="1000" b="1" i="0" u="none" strike="noStrike">
                          <a:solidFill>
                            <a:srgbClr val="000000"/>
                          </a:solidFill>
                          <a:latin typeface="Arial"/>
                        </a:rPr>
                        <a:t>Disseminate via ODA (yes/no)</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5E0EC"/>
                    </a:solidFill>
                  </a:tcPr>
                </a:tc>
                <a:tc>
                  <a:txBody>
                    <a:bodyPr/>
                    <a:lstStyle/>
                    <a:p>
                      <a:pPr algn="ctr" fontAlgn="ctr"/>
                      <a:r>
                        <a:rPr lang="en-GB" sz="1000" b="1" i="0" u="none" strike="noStrike">
                          <a:solidFill>
                            <a:srgbClr val="000000"/>
                          </a:solidFill>
                          <a:latin typeface="Arial"/>
                        </a:rPr>
                        <a:t>GB/orbit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E5E0EC"/>
                    </a:solidFill>
                  </a:tcPr>
                </a:tc>
                <a:tc>
                  <a:txBody>
                    <a:bodyPr/>
                    <a:lstStyle/>
                    <a:p>
                      <a:pPr algn="ctr" fontAlgn="ctr"/>
                      <a:r>
                        <a:rPr lang="en-GB" sz="1000" b="1" i="0" u="none" strike="noStrike" dirty="0">
                          <a:solidFill>
                            <a:srgbClr val="000000"/>
                          </a:solidFill>
                          <a:latin typeface="Arial"/>
                        </a:rPr>
                        <a:t>M</a:t>
                      </a:r>
                      <a:r>
                        <a:rPr lang="en-GB" sz="1000" b="1" i="0" u="none" strike="noStrike" dirty="0" smtClean="0">
                          <a:solidFill>
                            <a:srgbClr val="000000"/>
                          </a:solidFill>
                          <a:latin typeface="Arial"/>
                        </a:rPr>
                        <a:t>bps</a:t>
                      </a:r>
                      <a:endParaRPr lang="en-GB" sz="1000" b="1" i="0" u="none" strike="noStrike" dirty="0">
                        <a:solidFill>
                          <a:srgbClr val="000000"/>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E5E0EC"/>
                    </a:solidFill>
                  </a:tcPr>
                </a:tc>
              </a:tr>
              <a:tr h="251134">
                <a:tc>
                  <a:txBody>
                    <a:bodyPr/>
                    <a:lstStyle/>
                    <a:p>
                      <a:pPr algn="l" fontAlgn="ctr"/>
                      <a:r>
                        <a:rPr lang="en-GB" sz="1000" b="1" i="0" u="none" strike="noStrike">
                          <a:solidFill>
                            <a:srgbClr val="000000"/>
                          </a:solidFill>
                          <a:latin typeface="Arial"/>
                        </a:rPr>
                        <a:t>OL_1_EFR___</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28.55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1.33</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21.47</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User</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dirty="0">
                          <a:solidFill>
                            <a:srgbClr val="000000"/>
                          </a:solidFill>
                          <a:latin typeface="Arial"/>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29.02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dirty="0">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21.47</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r" fontAlgn="ctr"/>
                      <a:r>
                        <a:rPr lang="en-GB" sz="1000" b="1" i="0" u="none" strike="noStrike">
                          <a:solidFill>
                            <a:srgbClr val="000000"/>
                          </a:solidFill>
                          <a:latin typeface="Arial"/>
                        </a:rPr>
                        <a:t>29.02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42.93</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c>
                  <a:txBody>
                    <a:bodyPr/>
                    <a:lstStyle/>
                    <a:p>
                      <a:pPr algn="r" fontAlgn="ctr"/>
                      <a:r>
                        <a:rPr lang="en-GB" sz="1000" b="1" i="0" u="none" strike="noStrike">
                          <a:solidFill>
                            <a:srgbClr val="000000"/>
                          </a:solidFill>
                          <a:latin typeface="Arial"/>
                        </a:rPr>
                        <a:t>58.03</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r>
              <a:tr h="251134">
                <a:tc>
                  <a:txBody>
                    <a:bodyPr/>
                    <a:lstStyle/>
                    <a:p>
                      <a:pPr algn="l" fontAlgn="ctr"/>
                      <a:r>
                        <a:rPr lang="en-GB" sz="1000" b="1" i="0" u="none" strike="noStrike">
                          <a:solidFill>
                            <a:srgbClr val="000000"/>
                          </a:solidFill>
                          <a:latin typeface="Arial"/>
                        </a:rPr>
                        <a:t>OL_1_ERR___</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GB" sz="1000" b="1" i="0" u="none" strike="noStrike">
                          <a:solidFill>
                            <a:srgbClr val="000000"/>
                          </a:solidFill>
                          <a:latin typeface="Arial"/>
                        </a:rPr>
                        <a:t>1.86</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1.33</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1.40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User</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1.89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1.40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r" fontAlgn="ctr"/>
                      <a:r>
                        <a:rPr lang="en-GB" sz="1000" b="1" i="0" u="none" strike="noStrike">
                          <a:solidFill>
                            <a:srgbClr val="000000"/>
                          </a:solidFill>
                          <a:latin typeface="Arial"/>
                        </a:rPr>
                        <a:t>1.89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2.80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c>
                  <a:txBody>
                    <a:bodyPr/>
                    <a:lstStyle/>
                    <a:p>
                      <a:pPr algn="r" fontAlgn="ctr"/>
                      <a:r>
                        <a:rPr lang="en-GB" sz="1000" b="1" i="0" u="none" strike="noStrike">
                          <a:solidFill>
                            <a:srgbClr val="000000"/>
                          </a:solidFill>
                          <a:latin typeface="Arial"/>
                        </a:rPr>
                        <a:t>3.78</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r>
              <a:tr h="251134">
                <a:tc>
                  <a:txBody>
                    <a:bodyPr/>
                    <a:lstStyle/>
                    <a:p>
                      <a:pPr algn="l" fontAlgn="ctr"/>
                      <a:r>
                        <a:rPr lang="en-GB" sz="1000" b="1" i="0" u="none" strike="noStrike">
                          <a:solidFill>
                            <a:srgbClr val="000000"/>
                          </a:solidFill>
                          <a:latin typeface="Arial"/>
                        </a:rPr>
                        <a:t>OL_2_WFR___</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28.37</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2.00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14.18</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User</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19.17</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9C0006"/>
                          </a:solidFill>
                          <a:latin typeface="Arial"/>
                        </a:rPr>
                        <a:t>no</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7CE"/>
                    </a:solidFill>
                  </a:tcPr>
                </a:tc>
                <a:tc>
                  <a:txBody>
                    <a:bodyPr/>
                    <a:lstStyle/>
                    <a:p>
                      <a:pPr algn="r" fontAlgn="ctr"/>
                      <a:r>
                        <a:rPr lang="en-GB" sz="1000" b="1" i="0" u="none" strike="noStrike">
                          <a:solidFill>
                            <a:srgbClr val="000000"/>
                          </a:solidFill>
                          <a:latin typeface="Arial"/>
                        </a:rPr>
                        <a:t>0.00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r" fontAlgn="ctr"/>
                      <a:r>
                        <a:rPr lang="en-GB" sz="1000" b="1" i="0" u="none" strike="noStrike">
                          <a:solidFill>
                            <a:srgbClr val="000000"/>
                          </a:solidFill>
                          <a:latin typeface="Arial"/>
                        </a:rPr>
                        <a:t>0.00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28.37</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c>
                  <a:txBody>
                    <a:bodyPr/>
                    <a:lstStyle/>
                    <a:p>
                      <a:pPr algn="r" fontAlgn="ctr"/>
                      <a:r>
                        <a:rPr lang="en-GB" sz="1000" b="1" i="0" u="none" strike="noStrike" dirty="0">
                          <a:solidFill>
                            <a:srgbClr val="000000"/>
                          </a:solidFill>
                          <a:latin typeface="Arial"/>
                        </a:rPr>
                        <a:t>38.35</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r>
              <a:tr h="251134">
                <a:tc>
                  <a:txBody>
                    <a:bodyPr/>
                    <a:lstStyle/>
                    <a:p>
                      <a:pPr algn="l" fontAlgn="ctr"/>
                      <a:r>
                        <a:rPr lang="en-GB" sz="1000" b="1" i="0" u="none" strike="noStrike">
                          <a:solidFill>
                            <a:srgbClr val="000000"/>
                          </a:solidFill>
                          <a:latin typeface="Arial"/>
                        </a:rPr>
                        <a:t>OL_2_WRR___</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GB" sz="1000" b="1" i="0" u="none" strike="noStrike">
                          <a:solidFill>
                            <a:srgbClr val="000000"/>
                          </a:solidFill>
                          <a:latin typeface="Arial"/>
                        </a:rPr>
                        <a:t>1.89</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2.00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0.95</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User</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1.28</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0.95</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r" fontAlgn="ctr"/>
                      <a:r>
                        <a:rPr lang="en-GB" sz="1000" b="1" i="0" u="none" strike="noStrike">
                          <a:solidFill>
                            <a:srgbClr val="000000"/>
                          </a:solidFill>
                          <a:latin typeface="Arial"/>
                        </a:rPr>
                        <a:t>1.28</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1.89</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c>
                  <a:txBody>
                    <a:bodyPr/>
                    <a:lstStyle/>
                    <a:p>
                      <a:pPr algn="r" fontAlgn="ctr"/>
                      <a:r>
                        <a:rPr lang="en-GB" sz="1000" b="1" i="0" u="none" strike="noStrike">
                          <a:solidFill>
                            <a:srgbClr val="000000"/>
                          </a:solidFill>
                          <a:latin typeface="Arial"/>
                        </a:rPr>
                        <a:t>2.56</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r>
              <a:tr h="251134">
                <a:tc>
                  <a:txBody>
                    <a:bodyPr/>
                    <a:lstStyle/>
                    <a:p>
                      <a:pPr algn="l" fontAlgn="ctr"/>
                      <a:r>
                        <a:rPr lang="en-GB" sz="1000" b="1" i="0" u="none" strike="noStrike">
                          <a:solidFill>
                            <a:srgbClr val="000000"/>
                          </a:solidFill>
                          <a:latin typeface="Arial"/>
                        </a:rPr>
                        <a:t>SL_1_RBT___</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GB" sz="1000" b="1" i="0" u="none" strike="noStrike">
                          <a:solidFill>
                            <a:srgbClr val="000000"/>
                          </a:solidFill>
                          <a:latin typeface="Arial"/>
                        </a:rPr>
                        <a:t>69.50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2.40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28.96</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User</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39.14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9C0006"/>
                          </a:solidFill>
                          <a:latin typeface="Arial"/>
                        </a:rPr>
                        <a:t>no</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7CE"/>
                    </a:solidFill>
                  </a:tcPr>
                </a:tc>
                <a:tc>
                  <a:txBody>
                    <a:bodyPr/>
                    <a:lstStyle/>
                    <a:p>
                      <a:pPr algn="r" fontAlgn="ctr"/>
                      <a:r>
                        <a:rPr lang="en-GB" sz="1000" b="1" i="0" u="none" strike="noStrike">
                          <a:solidFill>
                            <a:srgbClr val="000000"/>
                          </a:solidFill>
                          <a:latin typeface="Arial"/>
                        </a:rPr>
                        <a:t>0.00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r" fontAlgn="ctr"/>
                      <a:r>
                        <a:rPr lang="en-GB" sz="1000" b="1" i="0" u="none" strike="noStrike">
                          <a:solidFill>
                            <a:srgbClr val="000000"/>
                          </a:solidFill>
                          <a:latin typeface="Arial"/>
                        </a:rPr>
                        <a:t>0.00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57.91</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c>
                  <a:txBody>
                    <a:bodyPr/>
                    <a:lstStyle/>
                    <a:p>
                      <a:pPr algn="r" fontAlgn="ctr"/>
                      <a:r>
                        <a:rPr lang="en-GB" sz="1000" b="1" i="0" u="none" strike="noStrike">
                          <a:solidFill>
                            <a:srgbClr val="000000"/>
                          </a:solidFill>
                          <a:latin typeface="Arial"/>
                        </a:rPr>
                        <a:t>78.29</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r>
              <a:tr h="251134">
                <a:tc>
                  <a:txBody>
                    <a:bodyPr/>
                    <a:lstStyle/>
                    <a:p>
                      <a:pPr algn="l" fontAlgn="ctr"/>
                      <a:r>
                        <a:rPr lang="en-GB" sz="1000" b="1" i="0" u="none" strike="noStrike">
                          <a:solidFill>
                            <a:srgbClr val="000000"/>
                          </a:solidFill>
                          <a:latin typeface="Arial"/>
                        </a:rPr>
                        <a:t>SL_2_WST___</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GB" sz="1000" b="1" i="0" u="none" strike="noStrike">
                          <a:solidFill>
                            <a:srgbClr val="000000"/>
                          </a:solidFill>
                          <a:latin typeface="Arial"/>
                        </a:rPr>
                        <a:t>2.24</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3.00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0.75</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User</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1.01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0.75</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r" fontAlgn="ctr"/>
                      <a:r>
                        <a:rPr lang="en-GB" sz="1000" b="1" i="0" u="none" strike="noStrike">
                          <a:solidFill>
                            <a:srgbClr val="000000"/>
                          </a:solidFill>
                          <a:latin typeface="Arial"/>
                        </a:rPr>
                        <a:t>1.01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1.49</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c>
                  <a:txBody>
                    <a:bodyPr/>
                    <a:lstStyle/>
                    <a:p>
                      <a:pPr algn="r" fontAlgn="ctr"/>
                      <a:r>
                        <a:rPr lang="en-GB" sz="1000" b="1" i="0" u="none" strike="noStrike">
                          <a:solidFill>
                            <a:srgbClr val="000000"/>
                          </a:solidFill>
                          <a:latin typeface="Arial"/>
                        </a:rPr>
                        <a:t>2.01</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r>
              <a:tr h="253009">
                <a:tc>
                  <a:txBody>
                    <a:bodyPr/>
                    <a:lstStyle/>
                    <a:p>
                      <a:pPr algn="l" fontAlgn="ctr"/>
                      <a:r>
                        <a:rPr lang="en-GB" sz="1000" b="0" i="0" u="none" strike="noStrike">
                          <a:solidFill>
                            <a:srgbClr val="000000"/>
                          </a:solidFill>
                          <a:latin typeface="Arial"/>
                        </a:rPr>
                        <a:t>FRP</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n-GB" sz="1000" b="0" i="0" u="none" strike="noStrike">
                          <a:solidFill>
                            <a:srgbClr val="000000"/>
                          </a:solidFill>
                          <a:latin typeface="Arial"/>
                        </a:rPr>
                        <a:t>0.35</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0" i="0" u="none" strike="noStrike">
                          <a:solidFill>
                            <a:srgbClr val="000000"/>
                          </a:solidFill>
                          <a:latin typeface="Arial"/>
                        </a:rPr>
                        <a:t>1.00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0" i="0" u="none" strike="noStrike">
                          <a:solidFill>
                            <a:srgbClr val="000000"/>
                          </a:solidFill>
                          <a:latin typeface="Arial"/>
                        </a:rPr>
                        <a:t>0.35</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User</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0.48</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0.35</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r" fontAlgn="ctr"/>
                      <a:r>
                        <a:rPr lang="en-GB" sz="1000" b="1" i="0" u="none" strike="noStrike">
                          <a:solidFill>
                            <a:srgbClr val="000000"/>
                          </a:solidFill>
                          <a:latin typeface="Arial"/>
                        </a:rPr>
                        <a:t>0.48</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0.70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c>
                  <a:txBody>
                    <a:bodyPr/>
                    <a:lstStyle/>
                    <a:p>
                      <a:pPr algn="r" fontAlgn="ctr"/>
                      <a:r>
                        <a:rPr lang="en-GB" sz="1000" b="1" i="0" u="none" strike="noStrike">
                          <a:solidFill>
                            <a:srgbClr val="000000"/>
                          </a:solidFill>
                          <a:latin typeface="Arial"/>
                        </a:rPr>
                        <a:t>0.95</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r>
              <a:tr h="253009">
                <a:tc>
                  <a:txBody>
                    <a:bodyPr/>
                    <a:lstStyle/>
                    <a:p>
                      <a:pPr algn="l" fontAlgn="ctr"/>
                      <a:r>
                        <a:rPr lang="en-GB" sz="1000" b="0" i="0" u="none" strike="noStrike">
                          <a:solidFill>
                            <a:srgbClr val="000000"/>
                          </a:solidFill>
                          <a:latin typeface="Arial"/>
                        </a:rPr>
                        <a:t>AOD</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ctr"/>
                      <a:r>
                        <a:rPr lang="en-GB" sz="1000" b="0" i="0" u="none" strike="noStrike">
                          <a:solidFill>
                            <a:srgbClr val="000000"/>
                          </a:solidFill>
                          <a:latin typeface="Arial"/>
                        </a:rPr>
                        <a:t>0.06</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0" i="0" u="none" strike="noStrike">
                          <a:solidFill>
                            <a:srgbClr val="000000"/>
                          </a:solidFill>
                          <a:latin typeface="Arial"/>
                        </a:rPr>
                        <a:t>1.00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0" i="0" u="none" strike="noStrike">
                          <a:solidFill>
                            <a:srgbClr val="000000"/>
                          </a:solidFill>
                          <a:latin typeface="Arial"/>
                        </a:rPr>
                        <a:t>0.06</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User</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dirty="0">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0.08</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0.06</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r" fontAlgn="ctr"/>
                      <a:r>
                        <a:rPr lang="en-GB" sz="1000" b="1" i="0" u="none" strike="noStrike">
                          <a:solidFill>
                            <a:srgbClr val="000000"/>
                          </a:solidFill>
                          <a:latin typeface="Arial"/>
                        </a:rPr>
                        <a:t>0.08</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0.12</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c>
                  <a:txBody>
                    <a:bodyPr/>
                    <a:lstStyle/>
                    <a:p>
                      <a:pPr algn="r" fontAlgn="ctr"/>
                      <a:r>
                        <a:rPr lang="en-GB" sz="1000" b="1" i="0" u="none" strike="noStrike">
                          <a:solidFill>
                            <a:srgbClr val="000000"/>
                          </a:solidFill>
                          <a:latin typeface="Arial"/>
                        </a:rPr>
                        <a:t>0.16</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r>
              <a:tr h="243639">
                <a:tc>
                  <a:txBody>
                    <a:bodyPr/>
                    <a:lstStyle/>
                    <a:p>
                      <a:pPr algn="l" fontAlgn="ctr"/>
                      <a:r>
                        <a:rPr lang="en-GB" sz="1000" b="1" i="0" u="none" strike="noStrike">
                          <a:solidFill>
                            <a:srgbClr val="000000"/>
                          </a:solidFill>
                          <a:latin typeface="Arial"/>
                        </a:rPr>
                        <a:t>SR_1_SRA___</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0.42</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1.00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0.42</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User</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0.57</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0.84</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r" fontAlgn="ctr"/>
                      <a:r>
                        <a:rPr lang="en-GB" sz="1000" b="1" i="0" u="none" strike="noStrike">
                          <a:solidFill>
                            <a:srgbClr val="000000"/>
                          </a:solidFill>
                          <a:latin typeface="Arial"/>
                        </a:rPr>
                        <a:t>1.14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1.26</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c>
                  <a:txBody>
                    <a:bodyPr/>
                    <a:lstStyle/>
                    <a:p>
                      <a:pPr algn="r" fontAlgn="ctr"/>
                      <a:r>
                        <a:rPr lang="en-GB" sz="1000" b="1" i="0" u="none" strike="noStrike">
                          <a:solidFill>
                            <a:srgbClr val="000000"/>
                          </a:solidFill>
                          <a:latin typeface="Arial"/>
                        </a:rPr>
                        <a:t>1.70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r>
              <a:tr h="251134">
                <a:tc>
                  <a:txBody>
                    <a:bodyPr/>
                    <a:lstStyle/>
                    <a:p>
                      <a:pPr algn="l" fontAlgn="ctr"/>
                      <a:r>
                        <a:rPr lang="en-GB" sz="1000" b="1" i="1" u="none" strike="noStrike">
                          <a:solidFill>
                            <a:srgbClr val="000000"/>
                          </a:solidFill>
                          <a:latin typeface="Arial"/>
                        </a:rPr>
                        <a:t>SR_1_A___</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8.30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1.00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8.30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User</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11.22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9C0006"/>
                          </a:solidFill>
                          <a:latin typeface="Arial"/>
                        </a:rPr>
                        <a:t>no</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7CE"/>
                    </a:solidFill>
                  </a:tcPr>
                </a:tc>
                <a:tc>
                  <a:txBody>
                    <a:bodyPr/>
                    <a:lstStyle/>
                    <a:p>
                      <a:pPr algn="r" fontAlgn="ctr"/>
                      <a:r>
                        <a:rPr lang="en-GB" sz="1000" b="1" i="0" u="none" strike="noStrike">
                          <a:solidFill>
                            <a:srgbClr val="000000"/>
                          </a:solidFill>
                          <a:latin typeface="Arial"/>
                        </a:rPr>
                        <a:t>0.00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r" fontAlgn="ctr"/>
                      <a:r>
                        <a:rPr lang="en-GB" sz="1000" b="1" i="0" u="none" strike="noStrike">
                          <a:solidFill>
                            <a:srgbClr val="000000"/>
                          </a:solidFill>
                          <a:latin typeface="Arial"/>
                        </a:rPr>
                        <a:t>0.00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16.60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c>
                  <a:txBody>
                    <a:bodyPr/>
                    <a:lstStyle/>
                    <a:p>
                      <a:pPr algn="r" fontAlgn="ctr"/>
                      <a:r>
                        <a:rPr lang="en-GB" sz="1000" b="1" i="0" u="none" strike="noStrike">
                          <a:solidFill>
                            <a:srgbClr val="000000"/>
                          </a:solidFill>
                          <a:latin typeface="Arial"/>
                        </a:rPr>
                        <a:t>22.44</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r>
              <a:tr h="251134">
                <a:tc>
                  <a:txBody>
                    <a:bodyPr/>
                    <a:lstStyle/>
                    <a:p>
                      <a:pPr algn="l" fontAlgn="ctr"/>
                      <a:r>
                        <a:rPr lang="en-GB" sz="1000" b="1" i="1" u="none" strike="noStrike">
                          <a:solidFill>
                            <a:srgbClr val="000000"/>
                          </a:solidFill>
                          <a:latin typeface="Arial"/>
                        </a:rPr>
                        <a:t>SR_1_BS___</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8.30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1.00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8.30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User</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11.22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9C0006"/>
                          </a:solidFill>
                          <a:latin typeface="Arial"/>
                        </a:rPr>
                        <a:t>no</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7CE"/>
                    </a:solidFill>
                  </a:tcPr>
                </a:tc>
                <a:tc>
                  <a:txBody>
                    <a:bodyPr/>
                    <a:lstStyle/>
                    <a:p>
                      <a:pPr algn="r" fontAlgn="ctr"/>
                      <a:r>
                        <a:rPr lang="en-GB" sz="1000" b="1" i="0" u="none" strike="noStrike">
                          <a:solidFill>
                            <a:srgbClr val="000000"/>
                          </a:solidFill>
                          <a:latin typeface="Arial"/>
                        </a:rPr>
                        <a:t>0.00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r" fontAlgn="ctr"/>
                      <a:r>
                        <a:rPr lang="en-GB" sz="1000" b="1" i="0" u="none" strike="noStrike">
                          <a:solidFill>
                            <a:srgbClr val="000000"/>
                          </a:solidFill>
                          <a:latin typeface="Arial"/>
                        </a:rPr>
                        <a:t>0.00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16.60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c>
                  <a:txBody>
                    <a:bodyPr/>
                    <a:lstStyle/>
                    <a:p>
                      <a:pPr algn="r" fontAlgn="ctr"/>
                      <a:r>
                        <a:rPr lang="en-GB" sz="1000" b="1" i="0" u="none" strike="noStrike">
                          <a:solidFill>
                            <a:srgbClr val="000000"/>
                          </a:solidFill>
                          <a:latin typeface="Arial"/>
                        </a:rPr>
                        <a:t>22.44</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r>
              <a:tr h="251134">
                <a:tc>
                  <a:txBody>
                    <a:bodyPr/>
                    <a:lstStyle/>
                    <a:p>
                      <a:pPr algn="l" fontAlgn="ctr"/>
                      <a:r>
                        <a:rPr lang="en-GB" sz="1000" b="1" i="0" u="none" strike="noStrike">
                          <a:solidFill>
                            <a:srgbClr val="000000"/>
                          </a:solidFill>
                          <a:latin typeface="Arial"/>
                        </a:rPr>
                        <a:t>SR_2_WAT___</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0.20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1.00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0.20</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User</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dirty="0">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dirty="0">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0000"/>
                          </a:solidFill>
                          <a:latin typeface="Arial"/>
                        </a:rPr>
                        <a:t>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r" fontAlgn="ctr"/>
                      <a:r>
                        <a:rPr lang="en-GB" sz="1000" b="1" i="0" u="none" strike="noStrike">
                          <a:solidFill>
                            <a:srgbClr val="000000"/>
                          </a:solidFill>
                          <a:latin typeface="Arial"/>
                        </a:rPr>
                        <a:t>0.26</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D8D8"/>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0.39</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r" fontAlgn="ctr"/>
                      <a:r>
                        <a:rPr lang="en-GB" sz="1000" b="1" i="0" u="none" strike="noStrike">
                          <a:solidFill>
                            <a:srgbClr val="000000"/>
                          </a:solidFill>
                          <a:latin typeface="Arial"/>
                        </a:rPr>
                        <a:t>0.53</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DDC"/>
                    </a:solidFill>
                  </a:tcPr>
                </a:tc>
                <a:tc>
                  <a:txBody>
                    <a:bodyPr/>
                    <a:lstStyle/>
                    <a:p>
                      <a:pPr algn="ctr" fontAlgn="ctr"/>
                      <a:r>
                        <a:rPr lang="en-GB" sz="1000" b="1" i="0" u="none" strike="noStrike">
                          <a:solidFill>
                            <a:srgbClr val="006100"/>
                          </a:solidFill>
                          <a:latin typeface="Arial"/>
                        </a:rPr>
                        <a:t>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FCE"/>
                    </a:solidFill>
                  </a:tcPr>
                </a:tc>
                <a:tc>
                  <a:txBody>
                    <a:bodyPr/>
                    <a:lstStyle/>
                    <a:p>
                      <a:pPr algn="r" fontAlgn="ctr"/>
                      <a:r>
                        <a:rPr lang="en-GB" sz="1000" b="1" i="0" u="none" strike="noStrike">
                          <a:solidFill>
                            <a:srgbClr val="000000"/>
                          </a:solidFill>
                          <a:latin typeface="Arial"/>
                        </a:rPr>
                        <a:t>0.59</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c>
                  <a:txBody>
                    <a:bodyPr/>
                    <a:lstStyle/>
                    <a:p>
                      <a:pPr algn="r" fontAlgn="ctr"/>
                      <a:r>
                        <a:rPr lang="en-GB" sz="1000" b="1" i="0" u="none" strike="noStrike">
                          <a:solidFill>
                            <a:srgbClr val="000000"/>
                          </a:solidFill>
                          <a:latin typeface="Arial"/>
                        </a:rPr>
                        <a:t>0.79</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5E0EC"/>
                    </a:solidFill>
                  </a:tcPr>
                </a:tc>
              </a:tr>
              <a:tr h="196786">
                <a:tc>
                  <a:txBody>
                    <a:bodyPr/>
                    <a:lstStyle/>
                    <a:p>
                      <a:pPr algn="l" fontAlgn="b"/>
                      <a:r>
                        <a:rPr lang="en-GB" sz="1000" b="1" i="0" u="none" strike="noStrike">
                          <a:solidFill>
                            <a:srgbClr val="000000"/>
                          </a:solidFill>
                          <a:latin typeface="Calibri"/>
                        </a:rPr>
                        <a:t>total</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DDD9C3"/>
                    </a:solidFill>
                  </a:tcPr>
                </a:tc>
                <a:tc>
                  <a:txBody>
                    <a:bodyPr/>
                    <a:lstStyle/>
                    <a:p>
                      <a:pPr algn="r" fontAlgn="b"/>
                      <a:r>
                        <a:rPr lang="en-GB" sz="1000" b="1" i="0" u="none" strike="noStrike">
                          <a:solidFill>
                            <a:srgbClr val="000000"/>
                          </a:solidFill>
                          <a:latin typeface="Calibri"/>
                        </a:rPr>
                        <a:t>150.03</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DDD9C3"/>
                    </a:solidFill>
                  </a:tcPr>
                </a:tc>
                <a:tc>
                  <a:txBody>
                    <a:bodyPr/>
                    <a:lstStyle/>
                    <a:p>
                      <a:pPr algn="l" fontAlgn="b"/>
                      <a:r>
                        <a:rPr lang="en-GB" sz="10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DDD9C3"/>
                    </a:solidFill>
                  </a:tcPr>
                </a:tc>
                <a:tc>
                  <a:txBody>
                    <a:bodyPr/>
                    <a:lstStyle/>
                    <a:p>
                      <a:pPr algn="r" fontAlgn="b"/>
                      <a:r>
                        <a:rPr lang="en-GB" sz="1000" b="1" i="0" u="none" strike="noStrike">
                          <a:solidFill>
                            <a:srgbClr val="000000"/>
                          </a:solidFill>
                          <a:latin typeface="Calibri"/>
                        </a:rPr>
                        <a:t>85.32</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DDD9C3"/>
                    </a:solidFill>
                  </a:tcPr>
                </a:tc>
                <a:tc>
                  <a:txBody>
                    <a:bodyPr/>
                    <a:lstStyle/>
                    <a:p>
                      <a:pPr algn="l" fontAlgn="b"/>
                      <a:r>
                        <a:rPr lang="en-GB" sz="10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DDD9C3"/>
                    </a:solidFill>
                  </a:tcPr>
                </a:tc>
                <a:tc>
                  <a:txBody>
                    <a:bodyPr/>
                    <a:lstStyle/>
                    <a:p>
                      <a:pPr algn="l" fontAlgn="b"/>
                      <a:r>
                        <a:rPr lang="en-GB" sz="1000" b="1" i="0" u="none" strike="noStrike">
                          <a:solidFill>
                            <a:srgbClr val="000000"/>
                          </a:solidFill>
                          <a:latin typeface="Calibri"/>
                        </a:rPr>
                        <a:t> </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DDD9C3"/>
                    </a:solidFill>
                  </a:tcPr>
                </a:tc>
                <a:tc>
                  <a:txBody>
                    <a:bodyPr/>
                    <a:lstStyle/>
                    <a:p>
                      <a:pPr algn="l" fontAlgn="b"/>
                      <a:r>
                        <a:rPr lang="en-GB" sz="1000" b="1" i="0" u="none" strike="noStrike">
                          <a:solidFill>
                            <a:srgbClr val="000000"/>
                          </a:solidFill>
                          <a:latin typeface="Calibri"/>
                        </a:rPr>
                        <a:t> </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DDD9C3"/>
                    </a:solidFill>
                  </a:tcPr>
                </a:tc>
                <a:tc>
                  <a:txBody>
                    <a:bodyPr/>
                    <a:lstStyle/>
                    <a:p>
                      <a:pPr algn="l" fontAlgn="b"/>
                      <a:r>
                        <a:rPr lang="en-GB" sz="1000" b="1" i="0" u="none" strike="noStrike">
                          <a:solidFill>
                            <a:srgbClr val="000000"/>
                          </a:solidFill>
                          <a:latin typeface="Calibri"/>
                        </a:rPr>
                        <a:t> </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DDD9C3"/>
                    </a:solidFill>
                  </a:tcPr>
                </a:tc>
                <a:tc>
                  <a:txBody>
                    <a:bodyPr/>
                    <a:lstStyle/>
                    <a:p>
                      <a:pPr algn="r" fontAlgn="b"/>
                      <a:r>
                        <a:rPr lang="en-GB" sz="1000" b="1" i="0" u="none" strike="noStrike">
                          <a:solidFill>
                            <a:srgbClr val="000000"/>
                          </a:solidFill>
                          <a:latin typeface="Calibri"/>
                        </a:rPr>
                        <a:t>115.34</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DDD9C3"/>
                    </a:solidFill>
                  </a:tcPr>
                </a:tc>
                <a:tc>
                  <a:txBody>
                    <a:bodyPr/>
                    <a:lstStyle/>
                    <a:p>
                      <a:pPr algn="l" fontAlgn="b"/>
                      <a:r>
                        <a:rPr lang="en-GB" sz="1000" b="1" i="0" u="none" strike="noStrike">
                          <a:solidFill>
                            <a:srgbClr val="000000"/>
                          </a:solidFill>
                          <a:latin typeface="Calibri"/>
                        </a:rPr>
                        <a:t> </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DDD9C3"/>
                    </a:solidFill>
                  </a:tcPr>
                </a:tc>
                <a:tc>
                  <a:txBody>
                    <a:bodyPr/>
                    <a:lstStyle/>
                    <a:p>
                      <a:pPr algn="l" fontAlgn="b"/>
                      <a:r>
                        <a:rPr lang="en-GB" sz="1000" b="1" i="0" u="none" strike="noStrike">
                          <a:solidFill>
                            <a:srgbClr val="000000"/>
                          </a:solidFill>
                          <a:latin typeface="Calibri"/>
                        </a:rPr>
                        <a:t> </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DDD9C3"/>
                    </a:solidFill>
                  </a:tcPr>
                </a:tc>
                <a:tc>
                  <a:txBody>
                    <a:bodyPr/>
                    <a:lstStyle/>
                    <a:p>
                      <a:pPr algn="r" fontAlgn="b"/>
                      <a:r>
                        <a:rPr lang="en-GB" sz="1000" b="1" i="0" u="none" strike="noStrike">
                          <a:solidFill>
                            <a:srgbClr val="000000"/>
                          </a:solidFill>
                          <a:latin typeface="Calibri"/>
                        </a:rPr>
                        <a:t>35.41</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DDD9C3"/>
                    </a:solidFill>
                  </a:tcPr>
                </a:tc>
                <a:tc>
                  <a:txBody>
                    <a:bodyPr/>
                    <a:lstStyle/>
                    <a:p>
                      <a:pPr algn="l" fontAlgn="b"/>
                      <a:r>
                        <a:rPr lang="en-GB" sz="1000" b="1" i="0" u="none" strike="noStrike">
                          <a:solidFill>
                            <a:srgbClr val="000000"/>
                          </a:solidFill>
                          <a:latin typeface="Calibri"/>
                        </a:rPr>
                        <a:t> </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DDD9C3"/>
                    </a:solidFill>
                  </a:tcPr>
                </a:tc>
                <a:tc>
                  <a:txBody>
                    <a:bodyPr/>
                    <a:lstStyle/>
                    <a:p>
                      <a:pPr algn="l" fontAlgn="b"/>
                      <a:r>
                        <a:rPr lang="en-GB" sz="1000" b="1" i="0" u="none" strike="noStrike">
                          <a:solidFill>
                            <a:srgbClr val="000000"/>
                          </a:solidFill>
                          <a:latin typeface="Calibri"/>
                        </a:rPr>
                        <a:t> </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DDD9C3"/>
                    </a:solidFill>
                  </a:tcPr>
                </a:tc>
                <a:tc>
                  <a:txBody>
                    <a:bodyPr/>
                    <a:lstStyle/>
                    <a:p>
                      <a:pPr algn="r" fontAlgn="b"/>
                      <a:r>
                        <a:rPr lang="en-GB" sz="1000" b="1" i="0" u="none" strike="noStrike" dirty="0">
                          <a:solidFill>
                            <a:srgbClr val="000000"/>
                          </a:solidFill>
                          <a:latin typeface="Calibri"/>
                        </a:rPr>
                        <a:t>231.51</a:t>
                      </a:r>
                    </a:p>
                  </a:txBody>
                  <a:tcPr marL="0" marR="0" marT="0" marB="0" anchor="b">
                    <a:lnL>
                      <a:noFill/>
                    </a:lnL>
                    <a:lnR>
                      <a:noFill/>
                    </a:lnR>
                    <a:lnT w="6350" cap="flat" cmpd="sng" algn="ctr">
                      <a:solidFill>
                        <a:srgbClr val="000000"/>
                      </a:solidFill>
                      <a:prstDash val="dot"/>
                      <a:round/>
                      <a:headEnd type="none" w="med" len="med"/>
                      <a:tailEnd type="none" w="med" len="med"/>
                    </a:lnT>
                    <a:lnB>
                      <a:noFill/>
                    </a:lnB>
                    <a:solidFill>
                      <a:srgbClr val="DDD9C3"/>
                    </a:solidFill>
                  </a:tcPr>
                </a:tc>
              </a:tr>
            </a:tbl>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EUMETCast</a:t>
            </a:r>
            <a:r>
              <a:rPr lang="en-GB" dirty="0" smtClean="0"/>
              <a:t> Reception Station architecture</a:t>
            </a:r>
            <a:endParaRPr lang="en-GB" dirty="0"/>
          </a:p>
        </p:txBody>
      </p:sp>
      <p:sp>
        <p:nvSpPr>
          <p:cNvPr id="4" name="Content Placeholder 3"/>
          <p:cNvSpPr>
            <a:spLocks noGrp="1"/>
          </p:cNvSpPr>
          <p:nvPr>
            <p:ph idx="1"/>
          </p:nvPr>
        </p:nvSpPr>
        <p:spPr/>
        <p:txBody>
          <a:bodyPr/>
          <a:lstStyle/>
          <a:p>
            <a:endParaRPr lang="en-GB" dirty="0" smtClean="0"/>
          </a:p>
          <a:p>
            <a:endParaRPr lang="en-GB" dirty="0" smtClean="0"/>
          </a:p>
          <a:p>
            <a:endParaRPr lang="en-GB" dirty="0" smtClean="0"/>
          </a:p>
          <a:p>
            <a:endParaRPr lang="en-GB" dirty="0" smtClean="0"/>
          </a:p>
          <a:p>
            <a:r>
              <a:rPr lang="en-GB" dirty="0" smtClean="0"/>
              <a:t>					</a:t>
            </a:r>
            <a:endParaRPr lang="en-GB" sz="4800" dirty="0" smtClean="0"/>
          </a:p>
        </p:txBody>
      </p:sp>
      <p:sp>
        <p:nvSpPr>
          <p:cNvPr id="413855" name="Rectangle 159"/>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413699" name="Group 3"/>
          <p:cNvGrpSpPr>
            <a:grpSpLocks noChangeAspect="1"/>
          </p:cNvGrpSpPr>
          <p:nvPr/>
        </p:nvGrpSpPr>
        <p:grpSpPr bwMode="auto">
          <a:xfrm>
            <a:off x="1295400" y="1276350"/>
            <a:ext cx="7408863" cy="5048250"/>
            <a:chOff x="0" y="0"/>
            <a:chExt cx="11667" cy="7950"/>
          </a:xfrm>
        </p:grpSpPr>
        <p:sp>
          <p:nvSpPr>
            <p:cNvPr id="413854" name="AutoShape 158"/>
            <p:cNvSpPr>
              <a:spLocks noChangeAspect="1" noChangeArrowheads="1" noTextEdit="1"/>
            </p:cNvSpPr>
            <p:nvPr/>
          </p:nvSpPr>
          <p:spPr bwMode="auto">
            <a:xfrm>
              <a:off x="0" y="0"/>
              <a:ext cx="11667" cy="79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13853" name="Line 157"/>
            <p:cNvSpPr>
              <a:spLocks noChangeShapeType="1"/>
            </p:cNvSpPr>
            <p:nvPr/>
          </p:nvSpPr>
          <p:spPr bwMode="auto">
            <a:xfrm flipV="1">
              <a:off x="9782" y="4528"/>
              <a:ext cx="1" cy="1584"/>
            </a:xfrm>
            <a:prstGeom prst="line">
              <a:avLst/>
            </a:prstGeom>
            <a:noFill/>
            <a:ln w="22860">
              <a:solidFill>
                <a:srgbClr val="FF66CC"/>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52" name="Line 156"/>
            <p:cNvSpPr>
              <a:spLocks noChangeShapeType="1"/>
            </p:cNvSpPr>
            <p:nvPr/>
          </p:nvSpPr>
          <p:spPr bwMode="auto">
            <a:xfrm>
              <a:off x="8821" y="3850"/>
              <a:ext cx="508" cy="1"/>
            </a:xfrm>
            <a:prstGeom prst="line">
              <a:avLst/>
            </a:prstGeom>
            <a:noFill/>
            <a:ln w="2286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51" name="Rectangle 155"/>
            <p:cNvSpPr>
              <a:spLocks noChangeArrowheads="1"/>
            </p:cNvSpPr>
            <p:nvPr/>
          </p:nvSpPr>
          <p:spPr bwMode="auto">
            <a:xfrm>
              <a:off x="2941" y="1022"/>
              <a:ext cx="7689" cy="6672"/>
            </a:xfrm>
            <a:prstGeom prst="rect">
              <a:avLst/>
            </a:prstGeom>
            <a:noFill/>
            <a:ln w="15240" cap="rnd">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413848" name="Group 152"/>
            <p:cNvGrpSpPr>
              <a:grpSpLocks/>
            </p:cNvGrpSpPr>
            <p:nvPr/>
          </p:nvGrpSpPr>
          <p:grpSpPr bwMode="auto">
            <a:xfrm>
              <a:off x="10235" y="6054"/>
              <a:ext cx="622" cy="479"/>
              <a:chOff x="10235" y="6054"/>
              <a:chExt cx="622" cy="479"/>
            </a:xfrm>
          </p:grpSpPr>
          <p:sp>
            <p:nvSpPr>
              <p:cNvPr id="413850" name="Freeform 154"/>
              <p:cNvSpPr>
                <a:spLocks/>
              </p:cNvSpPr>
              <p:nvPr/>
            </p:nvSpPr>
            <p:spPr bwMode="auto">
              <a:xfrm>
                <a:off x="10235" y="6054"/>
                <a:ext cx="622" cy="479"/>
              </a:xfrm>
              <a:custGeom>
                <a:avLst/>
                <a:gdLst/>
                <a:ahLst/>
                <a:cxnLst>
                  <a:cxn ang="0">
                    <a:pos x="1083" y="1000"/>
                  </a:cxn>
                  <a:cxn ang="0">
                    <a:pos x="1235" y="854"/>
                  </a:cxn>
                  <a:cxn ang="0">
                    <a:pos x="1300" y="498"/>
                  </a:cxn>
                  <a:cxn ang="0">
                    <a:pos x="1235" y="141"/>
                  </a:cxn>
                  <a:cxn ang="0">
                    <a:pos x="1083" y="0"/>
                  </a:cxn>
                  <a:cxn ang="0">
                    <a:pos x="0" y="0"/>
                  </a:cxn>
                  <a:cxn ang="0">
                    <a:pos x="151" y="141"/>
                  </a:cxn>
                  <a:cxn ang="0">
                    <a:pos x="217" y="498"/>
                  </a:cxn>
                  <a:cxn ang="0">
                    <a:pos x="151" y="854"/>
                  </a:cxn>
                  <a:cxn ang="0">
                    <a:pos x="0" y="1000"/>
                  </a:cxn>
                  <a:cxn ang="0">
                    <a:pos x="1083" y="1000"/>
                  </a:cxn>
                </a:cxnLst>
                <a:rect l="0" t="0" r="r" b="b"/>
                <a:pathLst>
                  <a:path w="1300" h="1000">
                    <a:moveTo>
                      <a:pt x="1083" y="1000"/>
                    </a:moveTo>
                    <a:cubicBezTo>
                      <a:pt x="1140" y="981"/>
                      <a:pt x="1189" y="929"/>
                      <a:pt x="1235" y="854"/>
                    </a:cubicBezTo>
                    <a:cubicBezTo>
                      <a:pt x="1271" y="752"/>
                      <a:pt x="1295" y="629"/>
                      <a:pt x="1300" y="498"/>
                    </a:cubicBezTo>
                    <a:cubicBezTo>
                      <a:pt x="1295" y="370"/>
                      <a:pt x="1271" y="250"/>
                      <a:pt x="1235" y="141"/>
                    </a:cubicBezTo>
                    <a:cubicBezTo>
                      <a:pt x="1189" y="68"/>
                      <a:pt x="1140" y="15"/>
                      <a:pt x="1083" y="0"/>
                    </a:cubicBezTo>
                    <a:lnTo>
                      <a:pt x="0" y="0"/>
                    </a:lnTo>
                    <a:cubicBezTo>
                      <a:pt x="57" y="15"/>
                      <a:pt x="102" y="68"/>
                      <a:pt x="151" y="141"/>
                    </a:cubicBezTo>
                    <a:cubicBezTo>
                      <a:pt x="187" y="250"/>
                      <a:pt x="212" y="370"/>
                      <a:pt x="217" y="498"/>
                    </a:cubicBezTo>
                    <a:cubicBezTo>
                      <a:pt x="212" y="629"/>
                      <a:pt x="187" y="752"/>
                      <a:pt x="151" y="854"/>
                    </a:cubicBezTo>
                    <a:cubicBezTo>
                      <a:pt x="102" y="929"/>
                      <a:pt x="57" y="981"/>
                      <a:pt x="0" y="1000"/>
                    </a:cubicBezTo>
                    <a:lnTo>
                      <a:pt x="1083" y="1000"/>
                    </a:lnTo>
                    <a:close/>
                  </a:path>
                </a:pathLst>
              </a:custGeom>
              <a:solidFill>
                <a:srgbClr val="BBE0E3"/>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49" name="Freeform 153"/>
              <p:cNvSpPr>
                <a:spLocks/>
              </p:cNvSpPr>
              <p:nvPr/>
            </p:nvSpPr>
            <p:spPr bwMode="auto">
              <a:xfrm>
                <a:off x="10235" y="6054"/>
                <a:ext cx="622" cy="479"/>
              </a:xfrm>
              <a:custGeom>
                <a:avLst/>
                <a:gdLst/>
                <a:ahLst/>
                <a:cxnLst>
                  <a:cxn ang="0">
                    <a:pos x="1083" y="1000"/>
                  </a:cxn>
                  <a:cxn ang="0">
                    <a:pos x="1235" y="854"/>
                  </a:cxn>
                  <a:cxn ang="0">
                    <a:pos x="1300" y="498"/>
                  </a:cxn>
                  <a:cxn ang="0">
                    <a:pos x="1235" y="141"/>
                  </a:cxn>
                  <a:cxn ang="0">
                    <a:pos x="1083" y="0"/>
                  </a:cxn>
                  <a:cxn ang="0">
                    <a:pos x="0" y="0"/>
                  </a:cxn>
                  <a:cxn ang="0">
                    <a:pos x="151" y="141"/>
                  </a:cxn>
                  <a:cxn ang="0">
                    <a:pos x="217" y="498"/>
                  </a:cxn>
                  <a:cxn ang="0">
                    <a:pos x="151" y="854"/>
                  </a:cxn>
                  <a:cxn ang="0">
                    <a:pos x="0" y="1000"/>
                  </a:cxn>
                  <a:cxn ang="0">
                    <a:pos x="1083" y="1000"/>
                  </a:cxn>
                </a:cxnLst>
                <a:rect l="0" t="0" r="r" b="b"/>
                <a:pathLst>
                  <a:path w="1300" h="1000">
                    <a:moveTo>
                      <a:pt x="1083" y="1000"/>
                    </a:moveTo>
                    <a:cubicBezTo>
                      <a:pt x="1140" y="981"/>
                      <a:pt x="1189" y="929"/>
                      <a:pt x="1235" y="854"/>
                    </a:cubicBezTo>
                    <a:cubicBezTo>
                      <a:pt x="1271" y="752"/>
                      <a:pt x="1295" y="629"/>
                      <a:pt x="1300" y="498"/>
                    </a:cubicBezTo>
                    <a:cubicBezTo>
                      <a:pt x="1295" y="370"/>
                      <a:pt x="1271" y="250"/>
                      <a:pt x="1235" y="141"/>
                    </a:cubicBezTo>
                    <a:cubicBezTo>
                      <a:pt x="1189" y="68"/>
                      <a:pt x="1140" y="15"/>
                      <a:pt x="1083" y="0"/>
                    </a:cubicBezTo>
                    <a:lnTo>
                      <a:pt x="0" y="0"/>
                    </a:lnTo>
                    <a:cubicBezTo>
                      <a:pt x="57" y="15"/>
                      <a:pt x="102" y="68"/>
                      <a:pt x="151" y="141"/>
                    </a:cubicBezTo>
                    <a:cubicBezTo>
                      <a:pt x="187" y="250"/>
                      <a:pt x="212" y="370"/>
                      <a:pt x="217" y="498"/>
                    </a:cubicBezTo>
                    <a:cubicBezTo>
                      <a:pt x="212" y="629"/>
                      <a:pt x="187" y="752"/>
                      <a:pt x="151" y="854"/>
                    </a:cubicBezTo>
                    <a:cubicBezTo>
                      <a:pt x="102" y="929"/>
                      <a:pt x="57" y="981"/>
                      <a:pt x="0" y="1000"/>
                    </a:cubicBezTo>
                    <a:lnTo>
                      <a:pt x="1083" y="1000"/>
                    </a:ln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3845" name="Group 149"/>
            <p:cNvGrpSpPr>
              <a:grpSpLocks/>
            </p:cNvGrpSpPr>
            <p:nvPr/>
          </p:nvGrpSpPr>
          <p:grpSpPr bwMode="auto">
            <a:xfrm>
              <a:off x="5993" y="1588"/>
              <a:ext cx="1130" cy="1241"/>
              <a:chOff x="5993" y="1588"/>
              <a:chExt cx="1130" cy="1241"/>
            </a:xfrm>
          </p:grpSpPr>
          <p:sp>
            <p:nvSpPr>
              <p:cNvPr id="413847" name="Freeform 151"/>
              <p:cNvSpPr>
                <a:spLocks/>
              </p:cNvSpPr>
              <p:nvPr/>
            </p:nvSpPr>
            <p:spPr bwMode="auto">
              <a:xfrm>
                <a:off x="5993" y="1588"/>
                <a:ext cx="1130" cy="1241"/>
              </a:xfrm>
              <a:custGeom>
                <a:avLst/>
                <a:gdLst/>
                <a:ahLst/>
                <a:cxnLst>
                  <a:cxn ang="0">
                    <a:pos x="1130" y="931"/>
                  </a:cxn>
                  <a:cxn ang="0">
                    <a:pos x="1130" y="0"/>
                  </a:cxn>
                  <a:cxn ang="0">
                    <a:pos x="0" y="0"/>
                  </a:cxn>
                  <a:cxn ang="0">
                    <a:pos x="0" y="931"/>
                  </a:cxn>
                  <a:cxn ang="0">
                    <a:pos x="565" y="1241"/>
                  </a:cxn>
                  <a:cxn ang="0">
                    <a:pos x="1130" y="931"/>
                  </a:cxn>
                </a:cxnLst>
                <a:rect l="0" t="0" r="r" b="b"/>
                <a:pathLst>
                  <a:path w="1130" h="1241">
                    <a:moveTo>
                      <a:pt x="1130" y="931"/>
                    </a:moveTo>
                    <a:lnTo>
                      <a:pt x="1130" y="0"/>
                    </a:lnTo>
                    <a:lnTo>
                      <a:pt x="0" y="0"/>
                    </a:lnTo>
                    <a:lnTo>
                      <a:pt x="0" y="931"/>
                    </a:lnTo>
                    <a:lnTo>
                      <a:pt x="565" y="1241"/>
                    </a:lnTo>
                    <a:lnTo>
                      <a:pt x="1130" y="931"/>
                    </a:lnTo>
                    <a:close/>
                  </a:path>
                </a:pathLst>
              </a:custGeom>
              <a:solidFill>
                <a:srgbClr val="CCCED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46" name="Freeform 150"/>
              <p:cNvSpPr>
                <a:spLocks/>
              </p:cNvSpPr>
              <p:nvPr/>
            </p:nvSpPr>
            <p:spPr bwMode="auto">
              <a:xfrm>
                <a:off x="5993" y="1588"/>
                <a:ext cx="1130" cy="1241"/>
              </a:xfrm>
              <a:custGeom>
                <a:avLst/>
                <a:gdLst/>
                <a:ahLst/>
                <a:cxnLst>
                  <a:cxn ang="0">
                    <a:pos x="1130" y="931"/>
                  </a:cxn>
                  <a:cxn ang="0">
                    <a:pos x="1130" y="0"/>
                  </a:cxn>
                  <a:cxn ang="0">
                    <a:pos x="0" y="0"/>
                  </a:cxn>
                  <a:cxn ang="0">
                    <a:pos x="0" y="931"/>
                  </a:cxn>
                  <a:cxn ang="0">
                    <a:pos x="565" y="1241"/>
                  </a:cxn>
                  <a:cxn ang="0">
                    <a:pos x="1130" y="931"/>
                  </a:cxn>
                </a:cxnLst>
                <a:rect l="0" t="0" r="r" b="b"/>
                <a:pathLst>
                  <a:path w="1130" h="1241">
                    <a:moveTo>
                      <a:pt x="1130" y="931"/>
                    </a:moveTo>
                    <a:lnTo>
                      <a:pt x="1130" y="0"/>
                    </a:lnTo>
                    <a:lnTo>
                      <a:pt x="0" y="0"/>
                    </a:lnTo>
                    <a:lnTo>
                      <a:pt x="0" y="931"/>
                    </a:lnTo>
                    <a:lnTo>
                      <a:pt x="565" y="1241"/>
                    </a:lnTo>
                    <a:lnTo>
                      <a:pt x="1130" y="931"/>
                    </a:ln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3844" name="Rectangle 148"/>
            <p:cNvSpPr>
              <a:spLocks noChangeArrowheads="1"/>
            </p:cNvSpPr>
            <p:nvPr/>
          </p:nvSpPr>
          <p:spPr bwMode="auto">
            <a:xfrm>
              <a:off x="6217" y="1834"/>
              <a:ext cx="720"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Tellicast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843" name="Rectangle 147"/>
            <p:cNvSpPr>
              <a:spLocks noChangeArrowheads="1"/>
            </p:cNvSpPr>
            <p:nvPr/>
          </p:nvSpPr>
          <p:spPr bwMode="auto">
            <a:xfrm>
              <a:off x="6345" y="2061"/>
              <a:ext cx="46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client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13839" name="Group 143"/>
            <p:cNvGrpSpPr>
              <a:grpSpLocks/>
            </p:cNvGrpSpPr>
            <p:nvPr/>
          </p:nvGrpSpPr>
          <p:grpSpPr bwMode="auto">
            <a:xfrm>
              <a:off x="4297" y="3284"/>
              <a:ext cx="1436" cy="1131"/>
              <a:chOff x="4297" y="3284"/>
              <a:chExt cx="1436" cy="1131"/>
            </a:xfrm>
          </p:grpSpPr>
          <p:sp>
            <p:nvSpPr>
              <p:cNvPr id="413842" name="Freeform 146"/>
              <p:cNvSpPr>
                <a:spLocks/>
              </p:cNvSpPr>
              <p:nvPr/>
            </p:nvSpPr>
            <p:spPr bwMode="auto">
              <a:xfrm>
                <a:off x="4297" y="3284"/>
                <a:ext cx="1436" cy="1131"/>
              </a:xfrm>
              <a:custGeom>
                <a:avLst/>
                <a:gdLst/>
                <a:ahLst/>
                <a:cxnLst>
                  <a:cxn ang="0">
                    <a:pos x="3000" y="0"/>
                  </a:cxn>
                  <a:cxn ang="0">
                    <a:pos x="0" y="742"/>
                  </a:cxn>
                  <a:cxn ang="0">
                    <a:pos x="0" y="3983"/>
                  </a:cxn>
                  <a:cxn ang="0">
                    <a:pos x="3000" y="4725"/>
                  </a:cxn>
                  <a:cxn ang="0">
                    <a:pos x="6000" y="3983"/>
                  </a:cxn>
                  <a:cxn ang="0">
                    <a:pos x="6000" y="742"/>
                  </a:cxn>
                  <a:cxn ang="0">
                    <a:pos x="3000" y="0"/>
                  </a:cxn>
                </a:cxnLst>
                <a:rect l="0" t="0" r="r" b="b"/>
                <a:pathLst>
                  <a:path w="6000" h="4725">
                    <a:moveTo>
                      <a:pt x="3000" y="0"/>
                    </a:moveTo>
                    <a:cubicBezTo>
                      <a:pt x="1343" y="0"/>
                      <a:pt x="0" y="332"/>
                      <a:pt x="0" y="742"/>
                    </a:cubicBezTo>
                    <a:lnTo>
                      <a:pt x="0" y="3983"/>
                    </a:lnTo>
                    <a:cubicBezTo>
                      <a:pt x="0" y="4393"/>
                      <a:pt x="1343" y="4725"/>
                      <a:pt x="3000" y="4725"/>
                    </a:cubicBezTo>
                    <a:cubicBezTo>
                      <a:pt x="4657" y="4725"/>
                      <a:pt x="6000" y="4393"/>
                      <a:pt x="6000" y="3983"/>
                    </a:cubicBezTo>
                    <a:lnTo>
                      <a:pt x="6000" y="742"/>
                    </a:lnTo>
                    <a:cubicBezTo>
                      <a:pt x="6000" y="332"/>
                      <a:pt x="4657" y="0"/>
                      <a:pt x="3000" y="0"/>
                    </a:cubicBezTo>
                    <a:close/>
                  </a:path>
                </a:pathLst>
              </a:custGeom>
              <a:solidFill>
                <a:srgbClr val="E4A6F8"/>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41" name="Freeform 145"/>
              <p:cNvSpPr>
                <a:spLocks/>
              </p:cNvSpPr>
              <p:nvPr/>
            </p:nvSpPr>
            <p:spPr bwMode="auto">
              <a:xfrm>
                <a:off x="4297" y="3284"/>
                <a:ext cx="1436" cy="1131"/>
              </a:xfrm>
              <a:custGeom>
                <a:avLst/>
                <a:gdLst/>
                <a:ahLst/>
                <a:cxnLst>
                  <a:cxn ang="0">
                    <a:pos x="3000" y="0"/>
                  </a:cxn>
                  <a:cxn ang="0">
                    <a:pos x="0" y="742"/>
                  </a:cxn>
                  <a:cxn ang="0">
                    <a:pos x="0" y="3983"/>
                  </a:cxn>
                  <a:cxn ang="0">
                    <a:pos x="3000" y="4725"/>
                  </a:cxn>
                  <a:cxn ang="0">
                    <a:pos x="6000" y="3983"/>
                  </a:cxn>
                  <a:cxn ang="0">
                    <a:pos x="6000" y="742"/>
                  </a:cxn>
                  <a:cxn ang="0">
                    <a:pos x="3000" y="0"/>
                  </a:cxn>
                </a:cxnLst>
                <a:rect l="0" t="0" r="r" b="b"/>
                <a:pathLst>
                  <a:path w="6000" h="4725">
                    <a:moveTo>
                      <a:pt x="3000" y="0"/>
                    </a:moveTo>
                    <a:cubicBezTo>
                      <a:pt x="1343" y="0"/>
                      <a:pt x="0" y="332"/>
                      <a:pt x="0" y="742"/>
                    </a:cubicBezTo>
                    <a:lnTo>
                      <a:pt x="0" y="3983"/>
                    </a:lnTo>
                    <a:cubicBezTo>
                      <a:pt x="0" y="4393"/>
                      <a:pt x="1343" y="4725"/>
                      <a:pt x="3000" y="4725"/>
                    </a:cubicBezTo>
                    <a:cubicBezTo>
                      <a:pt x="4657" y="4725"/>
                      <a:pt x="6000" y="4393"/>
                      <a:pt x="6000" y="3983"/>
                    </a:cubicBezTo>
                    <a:lnTo>
                      <a:pt x="6000" y="742"/>
                    </a:lnTo>
                    <a:cubicBezTo>
                      <a:pt x="6000" y="332"/>
                      <a:pt x="4657" y="0"/>
                      <a:pt x="3000" y="0"/>
                    </a:cubicBez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40" name="Freeform 144"/>
              <p:cNvSpPr>
                <a:spLocks/>
              </p:cNvSpPr>
              <p:nvPr/>
            </p:nvSpPr>
            <p:spPr bwMode="auto">
              <a:xfrm>
                <a:off x="4297" y="3461"/>
                <a:ext cx="1436" cy="178"/>
              </a:xfrm>
              <a:custGeom>
                <a:avLst/>
                <a:gdLst/>
                <a:ahLst/>
                <a:cxnLst>
                  <a:cxn ang="0">
                    <a:pos x="0" y="0"/>
                  </a:cxn>
                  <a:cxn ang="0">
                    <a:pos x="718" y="178"/>
                  </a:cxn>
                  <a:cxn ang="0">
                    <a:pos x="1436" y="0"/>
                  </a:cxn>
                </a:cxnLst>
                <a:rect l="0" t="0" r="r" b="b"/>
                <a:pathLst>
                  <a:path w="1436" h="178">
                    <a:moveTo>
                      <a:pt x="0" y="0"/>
                    </a:moveTo>
                    <a:cubicBezTo>
                      <a:pt x="0" y="98"/>
                      <a:pt x="322" y="178"/>
                      <a:pt x="718" y="178"/>
                    </a:cubicBezTo>
                    <a:cubicBezTo>
                      <a:pt x="1115" y="178"/>
                      <a:pt x="1436" y="98"/>
                      <a:pt x="1436" y="0"/>
                    </a:cubicBezTo>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3836" name="Group 140"/>
            <p:cNvGrpSpPr>
              <a:grpSpLocks/>
            </p:cNvGrpSpPr>
            <p:nvPr/>
          </p:nvGrpSpPr>
          <p:grpSpPr bwMode="auto">
            <a:xfrm>
              <a:off x="4072" y="1305"/>
              <a:ext cx="383" cy="1532"/>
              <a:chOff x="4072" y="1305"/>
              <a:chExt cx="383" cy="1532"/>
            </a:xfrm>
          </p:grpSpPr>
          <p:sp>
            <p:nvSpPr>
              <p:cNvPr id="413838" name="Rectangle 142"/>
              <p:cNvSpPr>
                <a:spLocks noChangeArrowheads="1"/>
              </p:cNvSpPr>
              <p:nvPr/>
            </p:nvSpPr>
            <p:spPr bwMode="auto">
              <a:xfrm>
                <a:off x="4072" y="1305"/>
                <a:ext cx="383" cy="1532"/>
              </a:xfrm>
              <a:prstGeom prst="rect">
                <a:avLst/>
              </a:prstGeom>
              <a:solidFill>
                <a:srgbClr val="BBE0E3"/>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3837" name="Rectangle 141"/>
              <p:cNvSpPr>
                <a:spLocks noChangeArrowheads="1"/>
              </p:cNvSpPr>
              <p:nvPr/>
            </p:nvSpPr>
            <p:spPr bwMode="auto">
              <a:xfrm>
                <a:off x="4072" y="1305"/>
                <a:ext cx="383" cy="1532"/>
              </a:xfrm>
              <a:prstGeom prst="rect">
                <a:avLst/>
              </a:prstGeom>
              <a:noFill/>
              <a:ln w="7620" cap="rnd">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3833" name="Group 137"/>
            <p:cNvGrpSpPr>
              <a:grpSpLocks/>
            </p:cNvGrpSpPr>
            <p:nvPr/>
          </p:nvGrpSpPr>
          <p:grpSpPr bwMode="auto">
            <a:xfrm>
              <a:off x="2408" y="2258"/>
              <a:ext cx="862" cy="575"/>
              <a:chOff x="2408" y="2258"/>
              <a:chExt cx="862" cy="575"/>
            </a:xfrm>
          </p:grpSpPr>
          <p:sp>
            <p:nvSpPr>
              <p:cNvPr id="413835" name="Freeform 139"/>
              <p:cNvSpPr>
                <a:spLocks/>
              </p:cNvSpPr>
              <p:nvPr/>
            </p:nvSpPr>
            <p:spPr bwMode="auto">
              <a:xfrm>
                <a:off x="2408" y="2258"/>
                <a:ext cx="862" cy="575"/>
              </a:xfrm>
              <a:custGeom>
                <a:avLst/>
                <a:gdLst/>
                <a:ahLst/>
                <a:cxnLst>
                  <a:cxn ang="0">
                    <a:pos x="1200" y="4799"/>
                  </a:cxn>
                  <a:cxn ang="0">
                    <a:pos x="363" y="4098"/>
                  </a:cxn>
                  <a:cxn ang="0">
                    <a:pos x="0" y="2393"/>
                  </a:cxn>
                  <a:cxn ang="0">
                    <a:pos x="363" y="677"/>
                  </a:cxn>
                  <a:cxn ang="0">
                    <a:pos x="1200" y="0"/>
                  </a:cxn>
                  <a:cxn ang="0">
                    <a:pos x="7199" y="0"/>
                  </a:cxn>
                  <a:cxn ang="0">
                    <a:pos x="6362" y="677"/>
                  </a:cxn>
                  <a:cxn ang="0">
                    <a:pos x="5999" y="2393"/>
                  </a:cxn>
                  <a:cxn ang="0">
                    <a:pos x="6362" y="4098"/>
                  </a:cxn>
                  <a:cxn ang="0">
                    <a:pos x="7199" y="4799"/>
                  </a:cxn>
                  <a:cxn ang="0">
                    <a:pos x="1200" y="4799"/>
                  </a:cxn>
                </a:cxnLst>
                <a:rect l="0" t="0" r="r" b="b"/>
                <a:pathLst>
                  <a:path w="7199" h="4799">
                    <a:moveTo>
                      <a:pt x="1200" y="4799"/>
                    </a:moveTo>
                    <a:cubicBezTo>
                      <a:pt x="888" y="4712"/>
                      <a:pt x="613" y="4461"/>
                      <a:pt x="363" y="4098"/>
                    </a:cubicBezTo>
                    <a:cubicBezTo>
                      <a:pt x="163" y="3609"/>
                      <a:pt x="25" y="3020"/>
                      <a:pt x="0" y="2393"/>
                    </a:cubicBezTo>
                    <a:cubicBezTo>
                      <a:pt x="25" y="1779"/>
                      <a:pt x="163" y="1203"/>
                      <a:pt x="363" y="677"/>
                    </a:cubicBezTo>
                    <a:cubicBezTo>
                      <a:pt x="613" y="326"/>
                      <a:pt x="888" y="75"/>
                      <a:pt x="1200" y="0"/>
                    </a:cubicBezTo>
                    <a:lnTo>
                      <a:pt x="7199" y="0"/>
                    </a:lnTo>
                    <a:cubicBezTo>
                      <a:pt x="6887" y="75"/>
                      <a:pt x="6637" y="326"/>
                      <a:pt x="6362" y="677"/>
                    </a:cubicBezTo>
                    <a:cubicBezTo>
                      <a:pt x="6162" y="1203"/>
                      <a:pt x="6024" y="1779"/>
                      <a:pt x="5999" y="2393"/>
                    </a:cubicBezTo>
                    <a:cubicBezTo>
                      <a:pt x="6024" y="3020"/>
                      <a:pt x="6162" y="3609"/>
                      <a:pt x="6362" y="4098"/>
                    </a:cubicBezTo>
                    <a:cubicBezTo>
                      <a:pt x="6637" y="4461"/>
                      <a:pt x="6887" y="4712"/>
                      <a:pt x="7199" y="4799"/>
                    </a:cubicBezTo>
                    <a:lnTo>
                      <a:pt x="1200" y="4799"/>
                    </a:lnTo>
                    <a:close/>
                  </a:path>
                </a:pathLst>
              </a:custGeom>
              <a:solidFill>
                <a:srgbClr val="BBE0E3"/>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34" name="Freeform 138"/>
              <p:cNvSpPr>
                <a:spLocks/>
              </p:cNvSpPr>
              <p:nvPr/>
            </p:nvSpPr>
            <p:spPr bwMode="auto">
              <a:xfrm>
                <a:off x="2408" y="2258"/>
                <a:ext cx="862" cy="575"/>
              </a:xfrm>
              <a:custGeom>
                <a:avLst/>
                <a:gdLst/>
                <a:ahLst/>
                <a:cxnLst>
                  <a:cxn ang="0">
                    <a:pos x="1200" y="4799"/>
                  </a:cxn>
                  <a:cxn ang="0">
                    <a:pos x="363" y="4098"/>
                  </a:cxn>
                  <a:cxn ang="0">
                    <a:pos x="0" y="2393"/>
                  </a:cxn>
                  <a:cxn ang="0">
                    <a:pos x="363" y="677"/>
                  </a:cxn>
                  <a:cxn ang="0">
                    <a:pos x="1200" y="0"/>
                  </a:cxn>
                  <a:cxn ang="0">
                    <a:pos x="7199" y="0"/>
                  </a:cxn>
                  <a:cxn ang="0">
                    <a:pos x="6362" y="677"/>
                  </a:cxn>
                  <a:cxn ang="0">
                    <a:pos x="5999" y="2393"/>
                  </a:cxn>
                  <a:cxn ang="0">
                    <a:pos x="6362" y="4098"/>
                  </a:cxn>
                  <a:cxn ang="0">
                    <a:pos x="7199" y="4799"/>
                  </a:cxn>
                  <a:cxn ang="0">
                    <a:pos x="1200" y="4799"/>
                  </a:cxn>
                </a:cxnLst>
                <a:rect l="0" t="0" r="r" b="b"/>
                <a:pathLst>
                  <a:path w="7199" h="4799">
                    <a:moveTo>
                      <a:pt x="1200" y="4799"/>
                    </a:moveTo>
                    <a:cubicBezTo>
                      <a:pt x="888" y="4712"/>
                      <a:pt x="613" y="4461"/>
                      <a:pt x="363" y="4098"/>
                    </a:cubicBezTo>
                    <a:cubicBezTo>
                      <a:pt x="163" y="3609"/>
                      <a:pt x="25" y="3020"/>
                      <a:pt x="0" y="2393"/>
                    </a:cubicBezTo>
                    <a:cubicBezTo>
                      <a:pt x="25" y="1779"/>
                      <a:pt x="163" y="1203"/>
                      <a:pt x="363" y="677"/>
                    </a:cubicBezTo>
                    <a:cubicBezTo>
                      <a:pt x="613" y="326"/>
                      <a:pt x="888" y="75"/>
                      <a:pt x="1200" y="0"/>
                    </a:cubicBezTo>
                    <a:lnTo>
                      <a:pt x="7199" y="0"/>
                    </a:lnTo>
                    <a:cubicBezTo>
                      <a:pt x="6887" y="75"/>
                      <a:pt x="6637" y="326"/>
                      <a:pt x="6362" y="677"/>
                    </a:cubicBezTo>
                    <a:cubicBezTo>
                      <a:pt x="6162" y="1203"/>
                      <a:pt x="6024" y="1779"/>
                      <a:pt x="5999" y="2393"/>
                    </a:cubicBezTo>
                    <a:cubicBezTo>
                      <a:pt x="6024" y="3020"/>
                      <a:pt x="6162" y="3609"/>
                      <a:pt x="6362" y="4098"/>
                    </a:cubicBezTo>
                    <a:cubicBezTo>
                      <a:pt x="6637" y="4461"/>
                      <a:pt x="6887" y="4712"/>
                      <a:pt x="7199" y="4799"/>
                    </a:cubicBezTo>
                    <a:lnTo>
                      <a:pt x="1200" y="4799"/>
                    </a:ln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3832" name="Rectangle 136"/>
            <p:cNvSpPr>
              <a:spLocks noChangeArrowheads="1"/>
            </p:cNvSpPr>
            <p:nvPr/>
          </p:nvSpPr>
          <p:spPr bwMode="auto">
            <a:xfrm>
              <a:off x="10408" y="6186"/>
              <a:ext cx="31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NIC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831" name="Rectangle 135"/>
            <p:cNvSpPr>
              <a:spLocks noChangeArrowheads="1"/>
            </p:cNvSpPr>
            <p:nvPr/>
          </p:nvSpPr>
          <p:spPr bwMode="auto">
            <a:xfrm>
              <a:off x="2602" y="2341"/>
              <a:ext cx="420"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DVB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830" name="Rectangle 134"/>
            <p:cNvSpPr>
              <a:spLocks noChangeArrowheads="1"/>
            </p:cNvSpPr>
            <p:nvPr/>
          </p:nvSpPr>
          <p:spPr bwMode="auto">
            <a:xfrm>
              <a:off x="2612" y="2571"/>
              <a:ext cx="390"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card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829" name="Freeform 133"/>
            <p:cNvSpPr>
              <a:spLocks noEditPoints="1"/>
            </p:cNvSpPr>
            <p:nvPr/>
          </p:nvSpPr>
          <p:spPr bwMode="auto">
            <a:xfrm>
              <a:off x="4467" y="1985"/>
              <a:ext cx="1526" cy="108"/>
            </a:xfrm>
            <a:custGeom>
              <a:avLst/>
              <a:gdLst/>
              <a:ahLst/>
              <a:cxnLst>
                <a:cxn ang="0">
                  <a:pos x="0" y="38"/>
                </a:cxn>
                <a:cxn ang="0">
                  <a:pos x="143" y="38"/>
                </a:cxn>
                <a:cxn ang="0">
                  <a:pos x="144" y="74"/>
                </a:cxn>
                <a:cxn ang="0">
                  <a:pos x="0" y="74"/>
                </a:cxn>
                <a:cxn ang="0">
                  <a:pos x="0" y="38"/>
                </a:cxn>
                <a:cxn ang="0">
                  <a:pos x="251" y="38"/>
                </a:cxn>
                <a:cxn ang="0">
                  <a:pos x="395" y="38"/>
                </a:cxn>
                <a:cxn ang="0">
                  <a:pos x="395" y="73"/>
                </a:cxn>
                <a:cxn ang="0">
                  <a:pos x="251" y="74"/>
                </a:cxn>
                <a:cxn ang="0">
                  <a:pos x="251" y="38"/>
                </a:cxn>
                <a:cxn ang="0">
                  <a:pos x="502" y="38"/>
                </a:cxn>
                <a:cxn ang="0">
                  <a:pos x="646" y="37"/>
                </a:cxn>
                <a:cxn ang="0">
                  <a:pos x="646" y="73"/>
                </a:cxn>
                <a:cxn ang="0">
                  <a:pos x="503" y="73"/>
                </a:cxn>
                <a:cxn ang="0">
                  <a:pos x="502" y="38"/>
                </a:cxn>
                <a:cxn ang="0">
                  <a:pos x="754" y="37"/>
                </a:cxn>
                <a:cxn ang="0">
                  <a:pos x="897" y="37"/>
                </a:cxn>
                <a:cxn ang="0">
                  <a:pos x="898" y="73"/>
                </a:cxn>
                <a:cxn ang="0">
                  <a:pos x="754" y="73"/>
                </a:cxn>
                <a:cxn ang="0">
                  <a:pos x="754" y="37"/>
                </a:cxn>
                <a:cxn ang="0">
                  <a:pos x="1005" y="37"/>
                </a:cxn>
                <a:cxn ang="0">
                  <a:pos x="1149" y="37"/>
                </a:cxn>
                <a:cxn ang="0">
                  <a:pos x="1149" y="73"/>
                </a:cxn>
                <a:cxn ang="0">
                  <a:pos x="1005" y="73"/>
                </a:cxn>
                <a:cxn ang="0">
                  <a:pos x="1005" y="37"/>
                </a:cxn>
                <a:cxn ang="0">
                  <a:pos x="1256" y="37"/>
                </a:cxn>
                <a:cxn ang="0">
                  <a:pos x="1400" y="36"/>
                </a:cxn>
                <a:cxn ang="0">
                  <a:pos x="1400" y="72"/>
                </a:cxn>
                <a:cxn ang="0">
                  <a:pos x="1257" y="73"/>
                </a:cxn>
                <a:cxn ang="0">
                  <a:pos x="1256" y="37"/>
                </a:cxn>
                <a:cxn ang="0">
                  <a:pos x="1418" y="0"/>
                </a:cxn>
                <a:cxn ang="0">
                  <a:pos x="1526" y="54"/>
                </a:cxn>
                <a:cxn ang="0">
                  <a:pos x="1418" y="108"/>
                </a:cxn>
                <a:cxn ang="0">
                  <a:pos x="1418" y="0"/>
                </a:cxn>
              </a:cxnLst>
              <a:rect l="0" t="0" r="r" b="b"/>
              <a:pathLst>
                <a:path w="1526" h="108">
                  <a:moveTo>
                    <a:pt x="0" y="38"/>
                  </a:moveTo>
                  <a:lnTo>
                    <a:pt x="143" y="38"/>
                  </a:lnTo>
                  <a:lnTo>
                    <a:pt x="144" y="74"/>
                  </a:lnTo>
                  <a:lnTo>
                    <a:pt x="0" y="74"/>
                  </a:lnTo>
                  <a:lnTo>
                    <a:pt x="0" y="38"/>
                  </a:lnTo>
                  <a:close/>
                  <a:moveTo>
                    <a:pt x="251" y="38"/>
                  </a:moveTo>
                  <a:lnTo>
                    <a:pt x="395" y="38"/>
                  </a:lnTo>
                  <a:lnTo>
                    <a:pt x="395" y="73"/>
                  </a:lnTo>
                  <a:lnTo>
                    <a:pt x="251" y="74"/>
                  </a:lnTo>
                  <a:lnTo>
                    <a:pt x="251" y="38"/>
                  </a:lnTo>
                  <a:close/>
                  <a:moveTo>
                    <a:pt x="502" y="38"/>
                  </a:moveTo>
                  <a:lnTo>
                    <a:pt x="646" y="37"/>
                  </a:lnTo>
                  <a:lnTo>
                    <a:pt x="646" y="73"/>
                  </a:lnTo>
                  <a:lnTo>
                    <a:pt x="503" y="73"/>
                  </a:lnTo>
                  <a:lnTo>
                    <a:pt x="502" y="38"/>
                  </a:lnTo>
                  <a:close/>
                  <a:moveTo>
                    <a:pt x="754" y="37"/>
                  </a:moveTo>
                  <a:lnTo>
                    <a:pt x="897" y="37"/>
                  </a:lnTo>
                  <a:lnTo>
                    <a:pt x="898" y="73"/>
                  </a:lnTo>
                  <a:lnTo>
                    <a:pt x="754" y="73"/>
                  </a:lnTo>
                  <a:lnTo>
                    <a:pt x="754" y="37"/>
                  </a:lnTo>
                  <a:close/>
                  <a:moveTo>
                    <a:pt x="1005" y="37"/>
                  </a:moveTo>
                  <a:lnTo>
                    <a:pt x="1149" y="37"/>
                  </a:lnTo>
                  <a:lnTo>
                    <a:pt x="1149" y="73"/>
                  </a:lnTo>
                  <a:lnTo>
                    <a:pt x="1005" y="73"/>
                  </a:lnTo>
                  <a:lnTo>
                    <a:pt x="1005" y="37"/>
                  </a:lnTo>
                  <a:close/>
                  <a:moveTo>
                    <a:pt x="1256" y="37"/>
                  </a:moveTo>
                  <a:lnTo>
                    <a:pt x="1400" y="36"/>
                  </a:lnTo>
                  <a:lnTo>
                    <a:pt x="1400" y="72"/>
                  </a:lnTo>
                  <a:lnTo>
                    <a:pt x="1257" y="73"/>
                  </a:lnTo>
                  <a:lnTo>
                    <a:pt x="1256" y="37"/>
                  </a:lnTo>
                  <a:close/>
                  <a:moveTo>
                    <a:pt x="1418" y="0"/>
                  </a:moveTo>
                  <a:lnTo>
                    <a:pt x="1526" y="54"/>
                  </a:lnTo>
                  <a:lnTo>
                    <a:pt x="1418" y="108"/>
                  </a:lnTo>
                  <a:lnTo>
                    <a:pt x="1418" y="0"/>
                  </a:lnTo>
                  <a:close/>
                </a:path>
              </a:pathLst>
            </a:custGeom>
            <a:solidFill>
              <a:srgbClr val="000000"/>
            </a:solidFill>
            <a:ln w="127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828" name="Freeform 132"/>
            <p:cNvSpPr>
              <a:spLocks noEditPoints="1"/>
            </p:cNvSpPr>
            <p:nvPr/>
          </p:nvSpPr>
          <p:spPr bwMode="auto">
            <a:xfrm>
              <a:off x="2036" y="1582"/>
              <a:ext cx="622" cy="108"/>
            </a:xfrm>
            <a:custGeom>
              <a:avLst/>
              <a:gdLst/>
              <a:ahLst/>
              <a:cxnLst>
                <a:cxn ang="0">
                  <a:pos x="0" y="36"/>
                </a:cxn>
                <a:cxn ang="0">
                  <a:pos x="143" y="36"/>
                </a:cxn>
                <a:cxn ang="0">
                  <a:pos x="143" y="72"/>
                </a:cxn>
                <a:cxn ang="0">
                  <a:pos x="0" y="72"/>
                </a:cxn>
                <a:cxn ang="0">
                  <a:pos x="0" y="36"/>
                </a:cxn>
                <a:cxn ang="0">
                  <a:pos x="251" y="36"/>
                </a:cxn>
                <a:cxn ang="0">
                  <a:pos x="394" y="36"/>
                </a:cxn>
                <a:cxn ang="0">
                  <a:pos x="394" y="72"/>
                </a:cxn>
                <a:cxn ang="0">
                  <a:pos x="251" y="72"/>
                </a:cxn>
                <a:cxn ang="0">
                  <a:pos x="251" y="36"/>
                </a:cxn>
                <a:cxn ang="0">
                  <a:pos x="502" y="36"/>
                </a:cxn>
                <a:cxn ang="0">
                  <a:pos x="532" y="36"/>
                </a:cxn>
                <a:cxn ang="0">
                  <a:pos x="532" y="72"/>
                </a:cxn>
                <a:cxn ang="0">
                  <a:pos x="502" y="72"/>
                </a:cxn>
                <a:cxn ang="0">
                  <a:pos x="502" y="36"/>
                </a:cxn>
                <a:cxn ang="0">
                  <a:pos x="514" y="0"/>
                </a:cxn>
                <a:cxn ang="0">
                  <a:pos x="622" y="54"/>
                </a:cxn>
                <a:cxn ang="0">
                  <a:pos x="514" y="108"/>
                </a:cxn>
                <a:cxn ang="0">
                  <a:pos x="514" y="0"/>
                </a:cxn>
              </a:cxnLst>
              <a:rect l="0" t="0" r="r" b="b"/>
              <a:pathLst>
                <a:path w="622" h="108">
                  <a:moveTo>
                    <a:pt x="0" y="36"/>
                  </a:moveTo>
                  <a:lnTo>
                    <a:pt x="143" y="36"/>
                  </a:lnTo>
                  <a:lnTo>
                    <a:pt x="143" y="72"/>
                  </a:lnTo>
                  <a:lnTo>
                    <a:pt x="0" y="72"/>
                  </a:lnTo>
                  <a:lnTo>
                    <a:pt x="0" y="36"/>
                  </a:lnTo>
                  <a:close/>
                  <a:moveTo>
                    <a:pt x="251" y="36"/>
                  </a:moveTo>
                  <a:lnTo>
                    <a:pt x="394" y="36"/>
                  </a:lnTo>
                  <a:lnTo>
                    <a:pt x="394" y="72"/>
                  </a:lnTo>
                  <a:lnTo>
                    <a:pt x="251" y="72"/>
                  </a:lnTo>
                  <a:lnTo>
                    <a:pt x="251" y="36"/>
                  </a:lnTo>
                  <a:close/>
                  <a:moveTo>
                    <a:pt x="502" y="36"/>
                  </a:moveTo>
                  <a:lnTo>
                    <a:pt x="532" y="36"/>
                  </a:lnTo>
                  <a:lnTo>
                    <a:pt x="532" y="72"/>
                  </a:lnTo>
                  <a:lnTo>
                    <a:pt x="502" y="72"/>
                  </a:lnTo>
                  <a:lnTo>
                    <a:pt x="502" y="36"/>
                  </a:lnTo>
                  <a:close/>
                  <a:moveTo>
                    <a:pt x="514" y="0"/>
                  </a:moveTo>
                  <a:lnTo>
                    <a:pt x="622" y="54"/>
                  </a:lnTo>
                  <a:lnTo>
                    <a:pt x="514" y="108"/>
                  </a:lnTo>
                  <a:lnTo>
                    <a:pt x="514" y="0"/>
                  </a:lnTo>
                  <a:close/>
                </a:path>
              </a:pathLst>
            </a:custGeom>
            <a:solidFill>
              <a:srgbClr val="000000"/>
            </a:solidFill>
            <a:ln w="127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827" name="Rectangle 131"/>
            <p:cNvSpPr>
              <a:spLocks noChangeArrowheads="1"/>
            </p:cNvSpPr>
            <p:nvPr/>
          </p:nvSpPr>
          <p:spPr bwMode="auto">
            <a:xfrm>
              <a:off x="4844" y="3867"/>
              <a:ext cx="390"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logs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13824" name="Group 128"/>
            <p:cNvGrpSpPr>
              <a:grpSpLocks/>
            </p:cNvGrpSpPr>
            <p:nvPr/>
          </p:nvGrpSpPr>
          <p:grpSpPr bwMode="auto">
            <a:xfrm>
              <a:off x="8424" y="6507"/>
              <a:ext cx="1159" cy="922"/>
              <a:chOff x="8424" y="6507"/>
              <a:chExt cx="1159" cy="922"/>
            </a:xfrm>
          </p:grpSpPr>
          <p:sp>
            <p:nvSpPr>
              <p:cNvPr id="413826" name="Freeform 130"/>
              <p:cNvSpPr>
                <a:spLocks/>
              </p:cNvSpPr>
              <p:nvPr/>
            </p:nvSpPr>
            <p:spPr bwMode="auto">
              <a:xfrm>
                <a:off x="8424" y="6507"/>
                <a:ext cx="1159" cy="922"/>
              </a:xfrm>
              <a:custGeom>
                <a:avLst/>
                <a:gdLst/>
                <a:ahLst/>
                <a:cxnLst>
                  <a:cxn ang="0">
                    <a:pos x="869" y="0"/>
                  </a:cxn>
                  <a:cxn ang="0">
                    <a:pos x="0" y="0"/>
                  </a:cxn>
                  <a:cxn ang="0">
                    <a:pos x="0" y="922"/>
                  </a:cxn>
                  <a:cxn ang="0">
                    <a:pos x="869" y="922"/>
                  </a:cxn>
                  <a:cxn ang="0">
                    <a:pos x="1159" y="461"/>
                  </a:cxn>
                  <a:cxn ang="0">
                    <a:pos x="869" y="0"/>
                  </a:cxn>
                </a:cxnLst>
                <a:rect l="0" t="0" r="r" b="b"/>
                <a:pathLst>
                  <a:path w="1159" h="922">
                    <a:moveTo>
                      <a:pt x="869" y="0"/>
                    </a:moveTo>
                    <a:lnTo>
                      <a:pt x="0" y="0"/>
                    </a:lnTo>
                    <a:lnTo>
                      <a:pt x="0" y="922"/>
                    </a:lnTo>
                    <a:lnTo>
                      <a:pt x="869" y="922"/>
                    </a:lnTo>
                    <a:lnTo>
                      <a:pt x="1159" y="461"/>
                    </a:lnTo>
                    <a:lnTo>
                      <a:pt x="869" y="0"/>
                    </a:lnTo>
                    <a:close/>
                  </a:path>
                </a:pathLst>
              </a:custGeom>
              <a:solidFill>
                <a:srgbClr val="CCCED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25" name="Freeform 129"/>
              <p:cNvSpPr>
                <a:spLocks/>
              </p:cNvSpPr>
              <p:nvPr/>
            </p:nvSpPr>
            <p:spPr bwMode="auto">
              <a:xfrm>
                <a:off x="8424" y="6507"/>
                <a:ext cx="1159" cy="922"/>
              </a:xfrm>
              <a:custGeom>
                <a:avLst/>
                <a:gdLst/>
                <a:ahLst/>
                <a:cxnLst>
                  <a:cxn ang="0">
                    <a:pos x="869" y="0"/>
                  </a:cxn>
                  <a:cxn ang="0">
                    <a:pos x="0" y="0"/>
                  </a:cxn>
                  <a:cxn ang="0">
                    <a:pos x="0" y="922"/>
                  </a:cxn>
                  <a:cxn ang="0">
                    <a:pos x="869" y="922"/>
                  </a:cxn>
                  <a:cxn ang="0">
                    <a:pos x="1159" y="461"/>
                  </a:cxn>
                  <a:cxn ang="0">
                    <a:pos x="869" y="0"/>
                  </a:cxn>
                </a:cxnLst>
                <a:rect l="0" t="0" r="r" b="b"/>
                <a:pathLst>
                  <a:path w="1159" h="922">
                    <a:moveTo>
                      <a:pt x="869" y="0"/>
                    </a:moveTo>
                    <a:lnTo>
                      <a:pt x="0" y="0"/>
                    </a:lnTo>
                    <a:lnTo>
                      <a:pt x="0" y="922"/>
                    </a:lnTo>
                    <a:lnTo>
                      <a:pt x="869" y="922"/>
                    </a:lnTo>
                    <a:lnTo>
                      <a:pt x="1159" y="461"/>
                    </a:lnTo>
                    <a:lnTo>
                      <a:pt x="869" y="0"/>
                    </a:ln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3823" name="Rectangle 127"/>
            <p:cNvSpPr>
              <a:spLocks noChangeArrowheads="1"/>
            </p:cNvSpPr>
            <p:nvPr/>
          </p:nvSpPr>
          <p:spPr bwMode="auto">
            <a:xfrm>
              <a:off x="8426" y="6675"/>
              <a:ext cx="990" cy="7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Log messages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13820" name="Group 124"/>
            <p:cNvGrpSpPr>
              <a:grpSpLocks/>
            </p:cNvGrpSpPr>
            <p:nvPr/>
          </p:nvGrpSpPr>
          <p:grpSpPr bwMode="auto">
            <a:xfrm>
              <a:off x="7710" y="4868"/>
              <a:ext cx="997" cy="1095"/>
              <a:chOff x="7710" y="4868"/>
              <a:chExt cx="997" cy="1095"/>
            </a:xfrm>
          </p:grpSpPr>
          <p:sp>
            <p:nvSpPr>
              <p:cNvPr id="413822" name="Freeform 126"/>
              <p:cNvSpPr>
                <a:spLocks/>
              </p:cNvSpPr>
              <p:nvPr/>
            </p:nvSpPr>
            <p:spPr bwMode="auto">
              <a:xfrm>
                <a:off x="7710" y="4868"/>
                <a:ext cx="997" cy="1095"/>
              </a:xfrm>
              <a:custGeom>
                <a:avLst/>
                <a:gdLst/>
                <a:ahLst/>
                <a:cxnLst>
                  <a:cxn ang="0">
                    <a:pos x="997" y="821"/>
                  </a:cxn>
                  <a:cxn ang="0">
                    <a:pos x="997" y="0"/>
                  </a:cxn>
                  <a:cxn ang="0">
                    <a:pos x="0" y="0"/>
                  </a:cxn>
                  <a:cxn ang="0">
                    <a:pos x="0" y="821"/>
                  </a:cxn>
                  <a:cxn ang="0">
                    <a:pos x="499" y="1095"/>
                  </a:cxn>
                  <a:cxn ang="0">
                    <a:pos x="997" y="821"/>
                  </a:cxn>
                </a:cxnLst>
                <a:rect l="0" t="0" r="r" b="b"/>
                <a:pathLst>
                  <a:path w="997" h="1095">
                    <a:moveTo>
                      <a:pt x="997" y="821"/>
                    </a:moveTo>
                    <a:lnTo>
                      <a:pt x="997" y="0"/>
                    </a:lnTo>
                    <a:lnTo>
                      <a:pt x="0" y="0"/>
                    </a:lnTo>
                    <a:lnTo>
                      <a:pt x="0" y="821"/>
                    </a:lnTo>
                    <a:lnTo>
                      <a:pt x="499" y="1095"/>
                    </a:lnTo>
                    <a:lnTo>
                      <a:pt x="997" y="821"/>
                    </a:lnTo>
                    <a:close/>
                  </a:path>
                </a:pathLst>
              </a:custGeom>
              <a:solidFill>
                <a:srgbClr val="CCCED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21" name="Freeform 125"/>
              <p:cNvSpPr>
                <a:spLocks/>
              </p:cNvSpPr>
              <p:nvPr/>
            </p:nvSpPr>
            <p:spPr bwMode="auto">
              <a:xfrm>
                <a:off x="7710" y="4868"/>
                <a:ext cx="997" cy="1095"/>
              </a:xfrm>
              <a:custGeom>
                <a:avLst/>
                <a:gdLst/>
                <a:ahLst/>
                <a:cxnLst>
                  <a:cxn ang="0">
                    <a:pos x="997" y="821"/>
                  </a:cxn>
                  <a:cxn ang="0">
                    <a:pos x="997" y="0"/>
                  </a:cxn>
                  <a:cxn ang="0">
                    <a:pos x="0" y="0"/>
                  </a:cxn>
                  <a:cxn ang="0">
                    <a:pos x="0" y="821"/>
                  </a:cxn>
                  <a:cxn ang="0">
                    <a:pos x="499" y="1095"/>
                  </a:cxn>
                  <a:cxn ang="0">
                    <a:pos x="997" y="821"/>
                  </a:cxn>
                </a:cxnLst>
                <a:rect l="0" t="0" r="r" b="b"/>
                <a:pathLst>
                  <a:path w="997" h="1095">
                    <a:moveTo>
                      <a:pt x="997" y="821"/>
                    </a:moveTo>
                    <a:lnTo>
                      <a:pt x="997" y="0"/>
                    </a:lnTo>
                    <a:lnTo>
                      <a:pt x="0" y="0"/>
                    </a:lnTo>
                    <a:lnTo>
                      <a:pt x="0" y="821"/>
                    </a:lnTo>
                    <a:lnTo>
                      <a:pt x="499" y="1095"/>
                    </a:lnTo>
                    <a:lnTo>
                      <a:pt x="997" y="821"/>
                    </a:ln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3819" name="Rectangle 123"/>
            <p:cNvSpPr>
              <a:spLocks noChangeArrowheads="1"/>
            </p:cNvSpPr>
            <p:nvPr/>
          </p:nvSpPr>
          <p:spPr bwMode="auto">
            <a:xfrm>
              <a:off x="7794" y="4962"/>
              <a:ext cx="879" cy="6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Data dispatch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13815" name="Group 119"/>
            <p:cNvGrpSpPr>
              <a:grpSpLocks/>
            </p:cNvGrpSpPr>
            <p:nvPr/>
          </p:nvGrpSpPr>
          <p:grpSpPr bwMode="auto">
            <a:xfrm>
              <a:off x="5851" y="3284"/>
              <a:ext cx="1436" cy="1131"/>
              <a:chOff x="5851" y="3284"/>
              <a:chExt cx="1436" cy="1131"/>
            </a:xfrm>
          </p:grpSpPr>
          <p:sp>
            <p:nvSpPr>
              <p:cNvPr id="413818" name="Freeform 122"/>
              <p:cNvSpPr>
                <a:spLocks/>
              </p:cNvSpPr>
              <p:nvPr/>
            </p:nvSpPr>
            <p:spPr bwMode="auto">
              <a:xfrm>
                <a:off x="5851" y="3284"/>
                <a:ext cx="1436" cy="1131"/>
              </a:xfrm>
              <a:custGeom>
                <a:avLst/>
                <a:gdLst/>
                <a:ahLst/>
                <a:cxnLst>
                  <a:cxn ang="0">
                    <a:pos x="3000" y="0"/>
                  </a:cxn>
                  <a:cxn ang="0">
                    <a:pos x="0" y="742"/>
                  </a:cxn>
                  <a:cxn ang="0">
                    <a:pos x="0" y="3983"/>
                  </a:cxn>
                  <a:cxn ang="0">
                    <a:pos x="3000" y="4725"/>
                  </a:cxn>
                  <a:cxn ang="0">
                    <a:pos x="6000" y="3983"/>
                  </a:cxn>
                  <a:cxn ang="0">
                    <a:pos x="6000" y="742"/>
                  </a:cxn>
                  <a:cxn ang="0">
                    <a:pos x="3000" y="0"/>
                  </a:cxn>
                </a:cxnLst>
                <a:rect l="0" t="0" r="r" b="b"/>
                <a:pathLst>
                  <a:path w="6000" h="4725">
                    <a:moveTo>
                      <a:pt x="3000" y="0"/>
                    </a:moveTo>
                    <a:cubicBezTo>
                      <a:pt x="1343" y="0"/>
                      <a:pt x="0" y="332"/>
                      <a:pt x="0" y="742"/>
                    </a:cubicBezTo>
                    <a:lnTo>
                      <a:pt x="0" y="3983"/>
                    </a:lnTo>
                    <a:cubicBezTo>
                      <a:pt x="0" y="4393"/>
                      <a:pt x="1343" y="4725"/>
                      <a:pt x="3000" y="4725"/>
                    </a:cubicBezTo>
                    <a:cubicBezTo>
                      <a:pt x="4657" y="4725"/>
                      <a:pt x="6000" y="4393"/>
                      <a:pt x="6000" y="3983"/>
                    </a:cubicBezTo>
                    <a:lnTo>
                      <a:pt x="6000" y="742"/>
                    </a:lnTo>
                    <a:cubicBezTo>
                      <a:pt x="6000" y="332"/>
                      <a:pt x="4657" y="0"/>
                      <a:pt x="3000" y="0"/>
                    </a:cubicBezTo>
                    <a:close/>
                  </a:path>
                </a:pathLst>
              </a:custGeom>
              <a:solidFill>
                <a:srgbClr val="E4A6F8"/>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17" name="Freeform 121"/>
              <p:cNvSpPr>
                <a:spLocks/>
              </p:cNvSpPr>
              <p:nvPr/>
            </p:nvSpPr>
            <p:spPr bwMode="auto">
              <a:xfrm>
                <a:off x="5851" y="3284"/>
                <a:ext cx="1436" cy="1131"/>
              </a:xfrm>
              <a:custGeom>
                <a:avLst/>
                <a:gdLst/>
                <a:ahLst/>
                <a:cxnLst>
                  <a:cxn ang="0">
                    <a:pos x="3000" y="0"/>
                  </a:cxn>
                  <a:cxn ang="0">
                    <a:pos x="0" y="742"/>
                  </a:cxn>
                  <a:cxn ang="0">
                    <a:pos x="0" y="3983"/>
                  </a:cxn>
                  <a:cxn ang="0">
                    <a:pos x="3000" y="4725"/>
                  </a:cxn>
                  <a:cxn ang="0">
                    <a:pos x="6000" y="3983"/>
                  </a:cxn>
                  <a:cxn ang="0">
                    <a:pos x="6000" y="742"/>
                  </a:cxn>
                  <a:cxn ang="0">
                    <a:pos x="3000" y="0"/>
                  </a:cxn>
                </a:cxnLst>
                <a:rect l="0" t="0" r="r" b="b"/>
                <a:pathLst>
                  <a:path w="6000" h="4725">
                    <a:moveTo>
                      <a:pt x="3000" y="0"/>
                    </a:moveTo>
                    <a:cubicBezTo>
                      <a:pt x="1343" y="0"/>
                      <a:pt x="0" y="332"/>
                      <a:pt x="0" y="742"/>
                    </a:cubicBezTo>
                    <a:lnTo>
                      <a:pt x="0" y="3983"/>
                    </a:lnTo>
                    <a:cubicBezTo>
                      <a:pt x="0" y="4393"/>
                      <a:pt x="1343" y="4725"/>
                      <a:pt x="3000" y="4725"/>
                    </a:cubicBezTo>
                    <a:cubicBezTo>
                      <a:pt x="4657" y="4725"/>
                      <a:pt x="6000" y="4393"/>
                      <a:pt x="6000" y="3983"/>
                    </a:cubicBezTo>
                    <a:lnTo>
                      <a:pt x="6000" y="742"/>
                    </a:lnTo>
                    <a:cubicBezTo>
                      <a:pt x="6000" y="332"/>
                      <a:pt x="4657" y="0"/>
                      <a:pt x="3000" y="0"/>
                    </a:cubicBez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16" name="Freeform 120"/>
              <p:cNvSpPr>
                <a:spLocks/>
              </p:cNvSpPr>
              <p:nvPr/>
            </p:nvSpPr>
            <p:spPr bwMode="auto">
              <a:xfrm>
                <a:off x="5851" y="3461"/>
                <a:ext cx="1436" cy="178"/>
              </a:xfrm>
              <a:custGeom>
                <a:avLst/>
                <a:gdLst/>
                <a:ahLst/>
                <a:cxnLst>
                  <a:cxn ang="0">
                    <a:pos x="0" y="0"/>
                  </a:cxn>
                  <a:cxn ang="0">
                    <a:pos x="718" y="178"/>
                  </a:cxn>
                  <a:cxn ang="0">
                    <a:pos x="1436" y="0"/>
                  </a:cxn>
                </a:cxnLst>
                <a:rect l="0" t="0" r="r" b="b"/>
                <a:pathLst>
                  <a:path w="1436" h="178">
                    <a:moveTo>
                      <a:pt x="0" y="0"/>
                    </a:moveTo>
                    <a:cubicBezTo>
                      <a:pt x="0" y="98"/>
                      <a:pt x="322" y="178"/>
                      <a:pt x="718" y="178"/>
                    </a:cubicBezTo>
                    <a:cubicBezTo>
                      <a:pt x="1115" y="178"/>
                      <a:pt x="1436" y="98"/>
                      <a:pt x="1436" y="0"/>
                    </a:cubicBezTo>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3811" name="Group 115"/>
            <p:cNvGrpSpPr>
              <a:grpSpLocks/>
            </p:cNvGrpSpPr>
            <p:nvPr/>
          </p:nvGrpSpPr>
          <p:grpSpPr bwMode="auto">
            <a:xfrm>
              <a:off x="7407" y="3284"/>
              <a:ext cx="1436" cy="1131"/>
              <a:chOff x="7407" y="3284"/>
              <a:chExt cx="1436" cy="1131"/>
            </a:xfrm>
          </p:grpSpPr>
          <p:sp>
            <p:nvSpPr>
              <p:cNvPr id="413814" name="Freeform 118"/>
              <p:cNvSpPr>
                <a:spLocks/>
              </p:cNvSpPr>
              <p:nvPr/>
            </p:nvSpPr>
            <p:spPr bwMode="auto">
              <a:xfrm>
                <a:off x="7407" y="3284"/>
                <a:ext cx="1436" cy="1131"/>
              </a:xfrm>
              <a:custGeom>
                <a:avLst/>
                <a:gdLst/>
                <a:ahLst/>
                <a:cxnLst>
                  <a:cxn ang="0">
                    <a:pos x="1500" y="0"/>
                  </a:cxn>
                  <a:cxn ang="0">
                    <a:pos x="0" y="371"/>
                  </a:cxn>
                  <a:cxn ang="0">
                    <a:pos x="0" y="1992"/>
                  </a:cxn>
                  <a:cxn ang="0">
                    <a:pos x="1500" y="2363"/>
                  </a:cxn>
                  <a:cxn ang="0">
                    <a:pos x="3000" y="1992"/>
                  </a:cxn>
                  <a:cxn ang="0">
                    <a:pos x="3000" y="371"/>
                  </a:cxn>
                  <a:cxn ang="0">
                    <a:pos x="1500" y="0"/>
                  </a:cxn>
                </a:cxnLst>
                <a:rect l="0" t="0" r="r" b="b"/>
                <a:pathLst>
                  <a:path w="3000" h="2363">
                    <a:moveTo>
                      <a:pt x="1500" y="0"/>
                    </a:moveTo>
                    <a:cubicBezTo>
                      <a:pt x="671" y="0"/>
                      <a:pt x="0" y="166"/>
                      <a:pt x="0" y="371"/>
                    </a:cubicBezTo>
                    <a:lnTo>
                      <a:pt x="0" y="1992"/>
                    </a:lnTo>
                    <a:cubicBezTo>
                      <a:pt x="0" y="2197"/>
                      <a:pt x="671" y="2363"/>
                      <a:pt x="1500" y="2363"/>
                    </a:cubicBezTo>
                    <a:cubicBezTo>
                      <a:pt x="2328" y="2363"/>
                      <a:pt x="3000" y="2197"/>
                      <a:pt x="3000" y="1992"/>
                    </a:cubicBezTo>
                    <a:lnTo>
                      <a:pt x="3000" y="371"/>
                    </a:lnTo>
                    <a:cubicBezTo>
                      <a:pt x="3000" y="166"/>
                      <a:pt x="2328" y="0"/>
                      <a:pt x="1500" y="0"/>
                    </a:cubicBezTo>
                    <a:close/>
                  </a:path>
                </a:pathLst>
              </a:custGeom>
              <a:solidFill>
                <a:srgbClr val="E4A6F8"/>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13" name="Freeform 117"/>
              <p:cNvSpPr>
                <a:spLocks/>
              </p:cNvSpPr>
              <p:nvPr/>
            </p:nvSpPr>
            <p:spPr bwMode="auto">
              <a:xfrm>
                <a:off x="7407" y="3284"/>
                <a:ext cx="1436" cy="1131"/>
              </a:xfrm>
              <a:custGeom>
                <a:avLst/>
                <a:gdLst/>
                <a:ahLst/>
                <a:cxnLst>
                  <a:cxn ang="0">
                    <a:pos x="1500" y="0"/>
                  </a:cxn>
                  <a:cxn ang="0">
                    <a:pos x="0" y="371"/>
                  </a:cxn>
                  <a:cxn ang="0">
                    <a:pos x="0" y="1992"/>
                  </a:cxn>
                  <a:cxn ang="0">
                    <a:pos x="1500" y="2363"/>
                  </a:cxn>
                  <a:cxn ang="0">
                    <a:pos x="3000" y="1992"/>
                  </a:cxn>
                  <a:cxn ang="0">
                    <a:pos x="3000" y="371"/>
                  </a:cxn>
                  <a:cxn ang="0">
                    <a:pos x="1500" y="0"/>
                  </a:cxn>
                </a:cxnLst>
                <a:rect l="0" t="0" r="r" b="b"/>
                <a:pathLst>
                  <a:path w="3000" h="2363">
                    <a:moveTo>
                      <a:pt x="1500" y="0"/>
                    </a:moveTo>
                    <a:cubicBezTo>
                      <a:pt x="671" y="0"/>
                      <a:pt x="0" y="166"/>
                      <a:pt x="0" y="371"/>
                    </a:cubicBezTo>
                    <a:lnTo>
                      <a:pt x="0" y="1992"/>
                    </a:lnTo>
                    <a:cubicBezTo>
                      <a:pt x="0" y="2197"/>
                      <a:pt x="671" y="2363"/>
                      <a:pt x="1500" y="2363"/>
                    </a:cubicBezTo>
                    <a:cubicBezTo>
                      <a:pt x="2328" y="2363"/>
                      <a:pt x="3000" y="2197"/>
                      <a:pt x="3000" y="1992"/>
                    </a:cubicBezTo>
                    <a:lnTo>
                      <a:pt x="3000" y="371"/>
                    </a:lnTo>
                    <a:cubicBezTo>
                      <a:pt x="3000" y="166"/>
                      <a:pt x="2328" y="0"/>
                      <a:pt x="1500" y="0"/>
                    </a:cubicBez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12" name="Freeform 116"/>
              <p:cNvSpPr>
                <a:spLocks/>
              </p:cNvSpPr>
              <p:nvPr/>
            </p:nvSpPr>
            <p:spPr bwMode="auto">
              <a:xfrm>
                <a:off x="7407" y="3461"/>
                <a:ext cx="1436" cy="178"/>
              </a:xfrm>
              <a:custGeom>
                <a:avLst/>
                <a:gdLst/>
                <a:ahLst/>
                <a:cxnLst>
                  <a:cxn ang="0">
                    <a:pos x="0" y="0"/>
                  </a:cxn>
                  <a:cxn ang="0">
                    <a:pos x="718" y="178"/>
                  </a:cxn>
                  <a:cxn ang="0">
                    <a:pos x="1436" y="0"/>
                  </a:cxn>
                </a:cxnLst>
                <a:rect l="0" t="0" r="r" b="b"/>
                <a:pathLst>
                  <a:path w="1436" h="178">
                    <a:moveTo>
                      <a:pt x="0" y="0"/>
                    </a:moveTo>
                    <a:cubicBezTo>
                      <a:pt x="0" y="98"/>
                      <a:pt x="321" y="178"/>
                      <a:pt x="718" y="178"/>
                    </a:cubicBezTo>
                    <a:cubicBezTo>
                      <a:pt x="1114" y="178"/>
                      <a:pt x="1436" y="98"/>
                      <a:pt x="1436" y="0"/>
                    </a:cubicBezTo>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3810" name="Line 114"/>
            <p:cNvSpPr>
              <a:spLocks noChangeShapeType="1"/>
            </p:cNvSpPr>
            <p:nvPr/>
          </p:nvSpPr>
          <p:spPr bwMode="auto">
            <a:xfrm>
              <a:off x="4975" y="2322"/>
              <a:ext cx="1020" cy="1"/>
            </a:xfrm>
            <a:prstGeom prst="line">
              <a:avLst/>
            </a:prstGeom>
            <a:noFill/>
            <a:ln w="2286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09" name="Freeform 113"/>
            <p:cNvSpPr>
              <a:spLocks noEditPoints="1"/>
            </p:cNvSpPr>
            <p:nvPr/>
          </p:nvSpPr>
          <p:spPr bwMode="auto">
            <a:xfrm>
              <a:off x="6505" y="2831"/>
              <a:ext cx="108" cy="622"/>
            </a:xfrm>
            <a:custGeom>
              <a:avLst/>
              <a:gdLst/>
              <a:ahLst/>
              <a:cxnLst>
                <a:cxn ang="0">
                  <a:pos x="72" y="0"/>
                </a:cxn>
                <a:cxn ang="0">
                  <a:pos x="72" y="532"/>
                </a:cxn>
                <a:cxn ang="0">
                  <a:pos x="36" y="532"/>
                </a:cxn>
                <a:cxn ang="0">
                  <a:pos x="36" y="0"/>
                </a:cxn>
                <a:cxn ang="0">
                  <a:pos x="72" y="0"/>
                </a:cxn>
                <a:cxn ang="0">
                  <a:pos x="108" y="514"/>
                </a:cxn>
                <a:cxn ang="0">
                  <a:pos x="54" y="622"/>
                </a:cxn>
                <a:cxn ang="0">
                  <a:pos x="0" y="514"/>
                </a:cxn>
                <a:cxn ang="0">
                  <a:pos x="108" y="514"/>
                </a:cxn>
              </a:cxnLst>
              <a:rect l="0" t="0" r="r" b="b"/>
              <a:pathLst>
                <a:path w="108" h="622">
                  <a:moveTo>
                    <a:pt x="72" y="0"/>
                  </a:moveTo>
                  <a:lnTo>
                    <a:pt x="72" y="532"/>
                  </a:lnTo>
                  <a:lnTo>
                    <a:pt x="36" y="532"/>
                  </a:lnTo>
                  <a:lnTo>
                    <a:pt x="36" y="0"/>
                  </a:lnTo>
                  <a:lnTo>
                    <a:pt x="72" y="0"/>
                  </a:lnTo>
                  <a:close/>
                  <a:moveTo>
                    <a:pt x="108" y="514"/>
                  </a:moveTo>
                  <a:lnTo>
                    <a:pt x="54" y="622"/>
                  </a:lnTo>
                  <a:lnTo>
                    <a:pt x="0" y="514"/>
                  </a:lnTo>
                  <a:lnTo>
                    <a:pt x="108" y="514"/>
                  </a:lnTo>
                  <a:close/>
                </a:path>
              </a:pathLst>
            </a:custGeom>
            <a:solidFill>
              <a:srgbClr val="000000"/>
            </a:solidFill>
            <a:ln w="127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808" name="Rectangle 112"/>
            <p:cNvSpPr>
              <a:spLocks noChangeArrowheads="1"/>
            </p:cNvSpPr>
            <p:nvPr/>
          </p:nvSpPr>
          <p:spPr bwMode="auto">
            <a:xfrm>
              <a:off x="7460" y="3867"/>
              <a:ext cx="139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processed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807" name="Rectangle 111"/>
            <p:cNvSpPr>
              <a:spLocks noChangeArrowheads="1"/>
            </p:cNvSpPr>
            <p:nvPr/>
          </p:nvSpPr>
          <p:spPr bwMode="auto">
            <a:xfrm>
              <a:off x="6014" y="3867"/>
              <a:ext cx="1200"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received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806" name="Freeform 110"/>
            <p:cNvSpPr>
              <a:spLocks noEditPoints="1"/>
            </p:cNvSpPr>
            <p:nvPr/>
          </p:nvSpPr>
          <p:spPr bwMode="auto">
            <a:xfrm>
              <a:off x="3280" y="1582"/>
              <a:ext cx="792" cy="108"/>
            </a:xfrm>
            <a:custGeom>
              <a:avLst/>
              <a:gdLst/>
              <a:ahLst/>
              <a:cxnLst>
                <a:cxn ang="0">
                  <a:pos x="0" y="36"/>
                </a:cxn>
                <a:cxn ang="0">
                  <a:pos x="144" y="36"/>
                </a:cxn>
                <a:cxn ang="0">
                  <a:pos x="144" y="72"/>
                </a:cxn>
                <a:cxn ang="0">
                  <a:pos x="0" y="72"/>
                </a:cxn>
                <a:cxn ang="0">
                  <a:pos x="0" y="36"/>
                </a:cxn>
                <a:cxn ang="0">
                  <a:pos x="251" y="36"/>
                </a:cxn>
                <a:cxn ang="0">
                  <a:pos x="395" y="36"/>
                </a:cxn>
                <a:cxn ang="0">
                  <a:pos x="395" y="72"/>
                </a:cxn>
                <a:cxn ang="0">
                  <a:pos x="251" y="72"/>
                </a:cxn>
                <a:cxn ang="0">
                  <a:pos x="251" y="36"/>
                </a:cxn>
                <a:cxn ang="0">
                  <a:pos x="503" y="36"/>
                </a:cxn>
                <a:cxn ang="0">
                  <a:pos x="646" y="36"/>
                </a:cxn>
                <a:cxn ang="0">
                  <a:pos x="646" y="72"/>
                </a:cxn>
                <a:cxn ang="0">
                  <a:pos x="503" y="72"/>
                </a:cxn>
                <a:cxn ang="0">
                  <a:pos x="503" y="36"/>
                </a:cxn>
                <a:cxn ang="0">
                  <a:pos x="684" y="0"/>
                </a:cxn>
                <a:cxn ang="0">
                  <a:pos x="792" y="54"/>
                </a:cxn>
                <a:cxn ang="0">
                  <a:pos x="684" y="108"/>
                </a:cxn>
                <a:cxn ang="0">
                  <a:pos x="684" y="0"/>
                </a:cxn>
              </a:cxnLst>
              <a:rect l="0" t="0" r="r" b="b"/>
              <a:pathLst>
                <a:path w="792" h="108">
                  <a:moveTo>
                    <a:pt x="0" y="36"/>
                  </a:moveTo>
                  <a:lnTo>
                    <a:pt x="144" y="36"/>
                  </a:lnTo>
                  <a:lnTo>
                    <a:pt x="144" y="72"/>
                  </a:lnTo>
                  <a:lnTo>
                    <a:pt x="0" y="72"/>
                  </a:lnTo>
                  <a:lnTo>
                    <a:pt x="0" y="36"/>
                  </a:lnTo>
                  <a:close/>
                  <a:moveTo>
                    <a:pt x="251" y="36"/>
                  </a:moveTo>
                  <a:lnTo>
                    <a:pt x="395" y="36"/>
                  </a:lnTo>
                  <a:lnTo>
                    <a:pt x="395" y="72"/>
                  </a:lnTo>
                  <a:lnTo>
                    <a:pt x="251" y="72"/>
                  </a:lnTo>
                  <a:lnTo>
                    <a:pt x="251" y="36"/>
                  </a:lnTo>
                  <a:close/>
                  <a:moveTo>
                    <a:pt x="503" y="36"/>
                  </a:moveTo>
                  <a:lnTo>
                    <a:pt x="646" y="36"/>
                  </a:lnTo>
                  <a:lnTo>
                    <a:pt x="646" y="72"/>
                  </a:lnTo>
                  <a:lnTo>
                    <a:pt x="503" y="72"/>
                  </a:lnTo>
                  <a:lnTo>
                    <a:pt x="503" y="36"/>
                  </a:lnTo>
                  <a:close/>
                  <a:moveTo>
                    <a:pt x="684" y="0"/>
                  </a:moveTo>
                  <a:lnTo>
                    <a:pt x="792" y="54"/>
                  </a:lnTo>
                  <a:lnTo>
                    <a:pt x="684" y="108"/>
                  </a:lnTo>
                  <a:lnTo>
                    <a:pt x="684" y="0"/>
                  </a:lnTo>
                  <a:close/>
                </a:path>
              </a:pathLst>
            </a:custGeom>
            <a:solidFill>
              <a:srgbClr val="000000"/>
            </a:solidFill>
            <a:ln w="127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805" name="Freeform 109"/>
            <p:cNvSpPr>
              <a:spLocks noEditPoints="1"/>
            </p:cNvSpPr>
            <p:nvPr/>
          </p:nvSpPr>
          <p:spPr bwMode="auto">
            <a:xfrm>
              <a:off x="8259" y="4415"/>
              <a:ext cx="107" cy="453"/>
            </a:xfrm>
            <a:custGeom>
              <a:avLst/>
              <a:gdLst/>
              <a:ahLst/>
              <a:cxnLst>
                <a:cxn ang="0">
                  <a:pos x="71" y="0"/>
                </a:cxn>
                <a:cxn ang="0">
                  <a:pos x="71" y="363"/>
                </a:cxn>
                <a:cxn ang="0">
                  <a:pos x="36" y="363"/>
                </a:cxn>
                <a:cxn ang="0">
                  <a:pos x="36" y="0"/>
                </a:cxn>
                <a:cxn ang="0">
                  <a:pos x="71" y="0"/>
                </a:cxn>
                <a:cxn ang="0">
                  <a:pos x="107" y="345"/>
                </a:cxn>
                <a:cxn ang="0">
                  <a:pos x="53" y="453"/>
                </a:cxn>
                <a:cxn ang="0">
                  <a:pos x="0" y="345"/>
                </a:cxn>
                <a:cxn ang="0">
                  <a:pos x="107" y="345"/>
                </a:cxn>
              </a:cxnLst>
              <a:rect l="0" t="0" r="r" b="b"/>
              <a:pathLst>
                <a:path w="107" h="453">
                  <a:moveTo>
                    <a:pt x="71" y="0"/>
                  </a:moveTo>
                  <a:lnTo>
                    <a:pt x="71" y="363"/>
                  </a:lnTo>
                  <a:lnTo>
                    <a:pt x="36" y="363"/>
                  </a:lnTo>
                  <a:lnTo>
                    <a:pt x="36" y="0"/>
                  </a:lnTo>
                  <a:lnTo>
                    <a:pt x="71" y="0"/>
                  </a:lnTo>
                  <a:close/>
                  <a:moveTo>
                    <a:pt x="107" y="345"/>
                  </a:moveTo>
                  <a:lnTo>
                    <a:pt x="53" y="453"/>
                  </a:lnTo>
                  <a:lnTo>
                    <a:pt x="0" y="345"/>
                  </a:lnTo>
                  <a:lnTo>
                    <a:pt x="107" y="345"/>
                  </a:lnTo>
                  <a:close/>
                </a:path>
              </a:pathLst>
            </a:custGeom>
            <a:solidFill>
              <a:srgbClr val="000000"/>
            </a:solidFill>
            <a:ln w="127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804" name="Line 108"/>
            <p:cNvSpPr>
              <a:spLocks noChangeShapeType="1"/>
            </p:cNvSpPr>
            <p:nvPr/>
          </p:nvSpPr>
          <p:spPr bwMode="auto">
            <a:xfrm>
              <a:off x="7123" y="5262"/>
              <a:ext cx="453" cy="1"/>
            </a:xfrm>
            <a:prstGeom prst="line">
              <a:avLst/>
            </a:prstGeom>
            <a:noFill/>
            <a:ln w="2286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03" name="Freeform 107"/>
            <p:cNvSpPr>
              <a:spLocks noEditPoints="1"/>
            </p:cNvSpPr>
            <p:nvPr/>
          </p:nvSpPr>
          <p:spPr bwMode="auto">
            <a:xfrm>
              <a:off x="621" y="1590"/>
              <a:ext cx="477" cy="108"/>
            </a:xfrm>
            <a:custGeom>
              <a:avLst/>
              <a:gdLst/>
              <a:ahLst/>
              <a:cxnLst>
                <a:cxn ang="0">
                  <a:pos x="0" y="36"/>
                </a:cxn>
                <a:cxn ang="0">
                  <a:pos x="387" y="36"/>
                </a:cxn>
                <a:cxn ang="0">
                  <a:pos x="387" y="72"/>
                </a:cxn>
                <a:cxn ang="0">
                  <a:pos x="0" y="72"/>
                </a:cxn>
                <a:cxn ang="0">
                  <a:pos x="0" y="36"/>
                </a:cxn>
                <a:cxn ang="0">
                  <a:pos x="369" y="0"/>
                </a:cxn>
                <a:cxn ang="0">
                  <a:pos x="477" y="54"/>
                </a:cxn>
                <a:cxn ang="0">
                  <a:pos x="369" y="108"/>
                </a:cxn>
                <a:cxn ang="0">
                  <a:pos x="369" y="0"/>
                </a:cxn>
              </a:cxnLst>
              <a:rect l="0" t="0" r="r" b="b"/>
              <a:pathLst>
                <a:path w="477" h="108">
                  <a:moveTo>
                    <a:pt x="0" y="36"/>
                  </a:moveTo>
                  <a:lnTo>
                    <a:pt x="387" y="36"/>
                  </a:lnTo>
                  <a:lnTo>
                    <a:pt x="387" y="72"/>
                  </a:lnTo>
                  <a:lnTo>
                    <a:pt x="0" y="72"/>
                  </a:lnTo>
                  <a:lnTo>
                    <a:pt x="0" y="36"/>
                  </a:lnTo>
                  <a:close/>
                  <a:moveTo>
                    <a:pt x="369" y="0"/>
                  </a:moveTo>
                  <a:lnTo>
                    <a:pt x="477" y="54"/>
                  </a:lnTo>
                  <a:lnTo>
                    <a:pt x="369" y="108"/>
                  </a:lnTo>
                  <a:lnTo>
                    <a:pt x="369" y="0"/>
                  </a:lnTo>
                  <a:close/>
                </a:path>
              </a:pathLst>
            </a:custGeom>
            <a:solidFill>
              <a:srgbClr val="9999FF"/>
            </a:solidFill>
            <a:ln w="1270">
              <a:solidFill>
                <a:srgbClr val="9999FF"/>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802" name="Line 106"/>
            <p:cNvSpPr>
              <a:spLocks noChangeShapeType="1"/>
            </p:cNvSpPr>
            <p:nvPr/>
          </p:nvSpPr>
          <p:spPr bwMode="auto">
            <a:xfrm flipV="1">
              <a:off x="6615" y="5942"/>
              <a:ext cx="1" cy="1018"/>
            </a:xfrm>
            <a:prstGeom prst="line">
              <a:avLst/>
            </a:prstGeom>
            <a:noFill/>
            <a:ln w="2286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01" name="Freeform 105"/>
            <p:cNvSpPr>
              <a:spLocks noEditPoints="1"/>
            </p:cNvSpPr>
            <p:nvPr/>
          </p:nvSpPr>
          <p:spPr bwMode="auto">
            <a:xfrm>
              <a:off x="6615" y="6906"/>
              <a:ext cx="1809" cy="108"/>
            </a:xfrm>
            <a:custGeom>
              <a:avLst/>
              <a:gdLst/>
              <a:ahLst/>
              <a:cxnLst>
                <a:cxn ang="0">
                  <a:pos x="0" y="36"/>
                </a:cxn>
                <a:cxn ang="0">
                  <a:pos x="1719" y="36"/>
                </a:cxn>
                <a:cxn ang="0">
                  <a:pos x="1719" y="72"/>
                </a:cxn>
                <a:cxn ang="0">
                  <a:pos x="0" y="72"/>
                </a:cxn>
                <a:cxn ang="0">
                  <a:pos x="0" y="36"/>
                </a:cxn>
                <a:cxn ang="0">
                  <a:pos x="1702" y="0"/>
                </a:cxn>
                <a:cxn ang="0">
                  <a:pos x="1809" y="54"/>
                </a:cxn>
                <a:cxn ang="0">
                  <a:pos x="1702" y="108"/>
                </a:cxn>
                <a:cxn ang="0">
                  <a:pos x="1702" y="0"/>
                </a:cxn>
              </a:cxnLst>
              <a:rect l="0" t="0" r="r" b="b"/>
              <a:pathLst>
                <a:path w="1809" h="108">
                  <a:moveTo>
                    <a:pt x="0" y="36"/>
                  </a:moveTo>
                  <a:lnTo>
                    <a:pt x="1719" y="36"/>
                  </a:lnTo>
                  <a:lnTo>
                    <a:pt x="1719" y="72"/>
                  </a:lnTo>
                  <a:lnTo>
                    <a:pt x="0" y="72"/>
                  </a:lnTo>
                  <a:lnTo>
                    <a:pt x="0" y="36"/>
                  </a:lnTo>
                  <a:close/>
                  <a:moveTo>
                    <a:pt x="1702" y="0"/>
                  </a:moveTo>
                  <a:lnTo>
                    <a:pt x="1809" y="54"/>
                  </a:lnTo>
                  <a:lnTo>
                    <a:pt x="1702" y="108"/>
                  </a:lnTo>
                  <a:lnTo>
                    <a:pt x="1702" y="0"/>
                  </a:lnTo>
                  <a:close/>
                </a:path>
              </a:pathLst>
            </a:custGeom>
            <a:solidFill>
              <a:srgbClr val="FF0000"/>
            </a:solidFill>
            <a:ln w="1270">
              <a:solidFill>
                <a:srgbClr val="FF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800" name="Freeform 104"/>
            <p:cNvSpPr>
              <a:spLocks noEditPoints="1"/>
            </p:cNvSpPr>
            <p:nvPr/>
          </p:nvSpPr>
          <p:spPr bwMode="auto">
            <a:xfrm>
              <a:off x="5089" y="7301"/>
              <a:ext cx="3335" cy="108"/>
            </a:xfrm>
            <a:custGeom>
              <a:avLst/>
              <a:gdLst/>
              <a:ahLst/>
              <a:cxnLst>
                <a:cxn ang="0">
                  <a:pos x="0" y="36"/>
                </a:cxn>
                <a:cxn ang="0">
                  <a:pos x="3245" y="36"/>
                </a:cxn>
                <a:cxn ang="0">
                  <a:pos x="3245" y="72"/>
                </a:cxn>
                <a:cxn ang="0">
                  <a:pos x="0" y="72"/>
                </a:cxn>
                <a:cxn ang="0">
                  <a:pos x="0" y="36"/>
                </a:cxn>
                <a:cxn ang="0">
                  <a:pos x="3228" y="0"/>
                </a:cxn>
                <a:cxn ang="0">
                  <a:pos x="3335" y="54"/>
                </a:cxn>
                <a:cxn ang="0">
                  <a:pos x="3228" y="108"/>
                </a:cxn>
                <a:cxn ang="0">
                  <a:pos x="3228" y="0"/>
                </a:cxn>
              </a:cxnLst>
              <a:rect l="0" t="0" r="r" b="b"/>
              <a:pathLst>
                <a:path w="3335" h="108">
                  <a:moveTo>
                    <a:pt x="0" y="36"/>
                  </a:moveTo>
                  <a:lnTo>
                    <a:pt x="3245" y="36"/>
                  </a:lnTo>
                  <a:lnTo>
                    <a:pt x="3245" y="72"/>
                  </a:lnTo>
                  <a:lnTo>
                    <a:pt x="0" y="72"/>
                  </a:lnTo>
                  <a:lnTo>
                    <a:pt x="0" y="36"/>
                  </a:lnTo>
                  <a:close/>
                  <a:moveTo>
                    <a:pt x="3228" y="0"/>
                  </a:moveTo>
                  <a:lnTo>
                    <a:pt x="3335" y="54"/>
                  </a:lnTo>
                  <a:lnTo>
                    <a:pt x="3228" y="108"/>
                  </a:lnTo>
                  <a:lnTo>
                    <a:pt x="3228" y="0"/>
                  </a:lnTo>
                  <a:close/>
                </a:path>
              </a:pathLst>
            </a:custGeom>
            <a:solidFill>
              <a:srgbClr val="FF0000"/>
            </a:solidFill>
            <a:ln w="1270">
              <a:solidFill>
                <a:srgbClr val="FF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99" name="Line 103"/>
            <p:cNvSpPr>
              <a:spLocks noChangeShapeType="1"/>
            </p:cNvSpPr>
            <p:nvPr/>
          </p:nvSpPr>
          <p:spPr bwMode="auto">
            <a:xfrm flipV="1">
              <a:off x="8199" y="5942"/>
              <a:ext cx="1" cy="619"/>
            </a:xfrm>
            <a:prstGeom prst="line">
              <a:avLst/>
            </a:prstGeom>
            <a:noFill/>
            <a:ln w="2286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98" name="Freeform 102"/>
            <p:cNvSpPr>
              <a:spLocks noEditPoints="1"/>
            </p:cNvSpPr>
            <p:nvPr/>
          </p:nvSpPr>
          <p:spPr bwMode="auto">
            <a:xfrm>
              <a:off x="8199" y="6509"/>
              <a:ext cx="227" cy="108"/>
            </a:xfrm>
            <a:custGeom>
              <a:avLst/>
              <a:gdLst/>
              <a:ahLst/>
              <a:cxnLst>
                <a:cxn ang="0">
                  <a:pos x="0" y="36"/>
                </a:cxn>
                <a:cxn ang="0">
                  <a:pos x="137" y="36"/>
                </a:cxn>
                <a:cxn ang="0">
                  <a:pos x="137" y="72"/>
                </a:cxn>
                <a:cxn ang="0">
                  <a:pos x="0" y="72"/>
                </a:cxn>
                <a:cxn ang="0">
                  <a:pos x="0" y="36"/>
                </a:cxn>
                <a:cxn ang="0">
                  <a:pos x="119" y="0"/>
                </a:cxn>
                <a:cxn ang="0">
                  <a:pos x="227" y="54"/>
                </a:cxn>
                <a:cxn ang="0">
                  <a:pos x="119" y="108"/>
                </a:cxn>
                <a:cxn ang="0">
                  <a:pos x="119" y="0"/>
                </a:cxn>
              </a:cxnLst>
              <a:rect l="0" t="0" r="r" b="b"/>
              <a:pathLst>
                <a:path w="227" h="108">
                  <a:moveTo>
                    <a:pt x="0" y="36"/>
                  </a:moveTo>
                  <a:lnTo>
                    <a:pt x="137" y="36"/>
                  </a:lnTo>
                  <a:lnTo>
                    <a:pt x="137" y="72"/>
                  </a:lnTo>
                  <a:lnTo>
                    <a:pt x="0" y="72"/>
                  </a:lnTo>
                  <a:lnTo>
                    <a:pt x="0" y="36"/>
                  </a:lnTo>
                  <a:close/>
                  <a:moveTo>
                    <a:pt x="119" y="0"/>
                  </a:moveTo>
                  <a:lnTo>
                    <a:pt x="227" y="54"/>
                  </a:lnTo>
                  <a:lnTo>
                    <a:pt x="119" y="108"/>
                  </a:lnTo>
                  <a:lnTo>
                    <a:pt x="119" y="0"/>
                  </a:lnTo>
                  <a:close/>
                </a:path>
              </a:pathLst>
            </a:custGeom>
            <a:solidFill>
              <a:srgbClr val="FF0000"/>
            </a:solidFill>
            <a:ln w="1270">
              <a:solidFill>
                <a:srgbClr val="FF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97" name="Line 101"/>
            <p:cNvSpPr>
              <a:spLocks noChangeShapeType="1"/>
            </p:cNvSpPr>
            <p:nvPr/>
          </p:nvSpPr>
          <p:spPr bwMode="auto">
            <a:xfrm>
              <a:off x="8707" y="5263"/>
              <a:ext cx="906" cy="1"/>
            </a:xfrm>
            <a:prstGeom prst="line">
              <a:avLst/>
            </a:prstGeom>
            <a:noFill/>
            <a:ln w="22860">
              <a:solidFill>
                <a:srgbClr val="FF66CC"/>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96" name="Line 100"/>
            <p:cNvSpPr>
              <a:spLocks noChangeShapeType="1"/>
            </p:cNvSpPr>
            <p:nvPr/>
          </p:nvSpPr>
          <p:spPr bwMode="auto">
            <a:xfrm flipV="1">
              <a:off x="9613" y="5263"/>
              <a:ext cx="1" cy="1019"/>
            </a:xfrm>
            <a:prstGeom prst="line">
              <a:avLst/>
            </a:prstGeom>
            <a:noFill/>
            <a:ln w="22860">
              <a:solidFill>
                <a:srgbClr val="FF66CC"/>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95" name="Freeform 99"/>
            <p:cNvSpPr>
              <a:spLocks noEditPoints="1"/>
            </p:cNvSpPr>
            <p:nvPr/>
          </p:nvSpPr>
          <p:spPr bwMode="auto">
            <a:xfrm>
              <a:off x="9613" y="6228"/>
              <a:ext cx="622" cy="107"/>
            </a:xfrm>
            <a:custGeom>
              <a:avLst/>
              <a:gdLst/>
              <a:ahLst/>
              <a:cxnLst>
                <a:cxn ang="0">
                  <a:pos x="0" y="36"/>
                </a:cxn>
                <a:cxn ang="0">
                  <a:pos x="532" y="36"/>
                </a:cxn>
                <a:cxn ang="0">
                  <a:pos x="532" y="72"/>
                </a:cxn>
                <a:cxn ang="0">
                  <a:pos x="0" y="72"/>
                </a:cxn>
                <a:cxn ang="0">
                  <a:pos x="0" y="36"/>
                </a:cxn>
                <a:cxn ang="0">
                  <a:pos x="514" y="0"/>
                </a:cxn>
                <a:cxn ang="0">
                  <a:pos x="622" y="54"/>
                </a:cxn>
                <a:cxn ang="0">
                  <a:pos x="514" y="107"/>
                </a:cxn>
                <a:cxn ang="0">
                  <a:pos x="514" y="0"/>
                </a:cxn>
              </a:cxnLst>
              <a:rect l="0" t="0" r="r" b="b"/>
              <a:pathLst>
                <a:path w="622" h="107">
                  <a:moveTo>
                    <a:pt x="0" y="36"/>
                  </a:moveTo>
                  <a:lnTo>
                    <a:pt x="532" y="36"/>
                  </a:lnTo>
                  <a:lnTo>
                    <a:pt x="532" y="72"/>
                  </a:lnTo>
                  <a:lnTo>
                    <a:pt x="0" y="72"/>
                  </a:lnTo>
                  <a:lnTo>
                    <a:pt x="0" y="36"/>
                  </a:lnTo>
                  <a:close/>
                  <a:moveTo>
                    <a:pt x="514" y="0"/>
                  </a:moveTo>
                  <a:lnTo>
                    <a:pt x="622" y="54"/>
                  </a:lnTo>
                  <a:lnTo>
                    <a:pt x="514" y="107"/>
                  </a:lnTo>
                  <a:lnTo>
                    <a:pt x="514" y="0"/>
                  </a:lnTo>
                  <a:close/>
                </a:path>
              </a:pathLst>
            </a:custGeom>
            <a:solidFill>
              <a:srgbClr val="FF66CC"/>
            </a:solidFill>
            <a:ln w="1270">
              <a:solidFill>
                <a:srgbClr val="FF66CC"/>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94" name="Line 98"/>
            <p:cNvSpPr>
              <a:spLocks noChangeShapeType="1"/>
            </p:cNvSpPr>
            <p:nvPr/>
          </p:nvSpPr>
          <p:spPr bwMode="auto">
            <a:xfrm>
              <a:off x="9613" y="6958"/>
              <a:ext cx="225" cy="1"/>
            </a:xfrm>
            <a:prstGeom prst="line">
              <a:avLst/>
            </a:prstGeom>
            <a:noFill/>
            <a:ln w="22860">
              <a:solidFill>
                <a:srgbClr val="FF66CC"/>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93" name="Line 97"/>
            <p:cNvSpPr>
              <a:spLocks noChangeShapeType="1"/>
            </p:cNvSpPr>
            <p:nvPr/>
          </p:nvSpPr>
          <p:spPr bwMode="auto">
            <a:xfrm flipV="1">
              <a:off x="9838" y="6451"/>
              <a:ext cx="1" cy="507"/>
            </a:xfrm>
            <a:prstGeom prst="line">
              <a:avLst/>
            </a:prstGeom>
            <a:noFill/>
            <a:ln w="22860">
              <a:solidFill>
                <a:srgbClr val="FF66CC"/>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92" name="Freeform 96"/>
            <p:cNvSpPr>
              <a:spLocks noEditPoints="1"/>
            </p:cNvSpPr>
            <p:nvPr/>
          </p:nvSpPr>
          <p:spPr bwMode="auto">
            <a:xfrm>
              <a:off x="9838" y="6397"/>
              <a:ext cx="397" cy="108"/>
            </a:xfrm>
            <a:custGeom>
              <a:avLst/>
              <a:gdLst/>
              <a:ahLst/>
              <a:cxnLst>
                <a:cxn ang="0">
                  <a:pos x="0" y="36"/>
                </a:cxn>
                <a:cxn ang="0">
                  <a:pos x="307" y="36"/>
                </a:cxn>
                <a:cxn ang="0">
                  <a:pos x="307" y="72"/>
                </a:cxn>
                <a:cxn ang="0">
                  <a:pos x="0" y="72"/>
                </a:cxn>
                <a:cxn ang="0">
                  <a:pos x="0" y="36"/>
                </a:cxn>
                <a:cxn ang="0">
                  <a:pos x="289" y="0"/>
                </a:cxn>
                <a:cxn ang="0">
                  <a:pos x="397" y="54"/>
                </a:cxn>
                <a:cxn ang="0">
                  <a:pos x="289" y="108"/>
                </a:cxn>
                <a:cxn ang="0">
                  <a:pos x="289" y="0"/>
                </a:cxn>
              </a:cxnLst>
              <a:rect l="0" t="0" r="r" b="b"/>
              <a:pathLst>
                <a:path w="397" h="108">
                  <a:moveTo>
                    <a:pt x="0" y="36"/>
                  </a:moveTo>
                  <a:lnTo>
                    <a:pt x="307" y="36"/>
                  </a:lnTo>
                  <a:lnTo>
                    <a:pt x="307" y="72"/>
                  </a:lnTo>
                  <a:lnTo>
                    <a:pt x="0" y="72"/>
                  </a:lnTo>
                  <a:lnTo>
                    <a:pt x="0" y="36"/>
                  </a:lnTo>
                  <a:close/>
                  <a:moveTo>
                    <a:pt x="289" y="0"/>
                  </a:moveTo>
                  <a:lnTo>
                    <a:pt x="397" y="54"/>
                  </a:lnTo>
                  <a:lnTo>
                    <a:pt x="289" y="108"/>
                  </a:lnTo>
                  <a:lnTo>
                    <a:pt x="289" y="0"/>
                  </a:lnTo>
                  <a:close/>
                </a:path>
              </a:pathLst>
            </a:custGeom>
            <a:solidFill>
              <a:srgbClr val="FF66CC"/>
            </a:solidFill>
            <a:ln w="1270">
              <a:solidFill>
                <a:srgbClr val="FF66CC"/>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91" name="Freeform 95"/>
            <p:cNvSpPr>
              <a:spLocks noEditPoints="1"/>
            </p:cNvSpPr>
            <p:nvPr/>
          </p:nvSpPr>
          <p:spPr bwMode="auto">
            <a:xfrm>
              <a:off x="10891" y="6169"/>
              <a:ext cx="451" cy="222"/>
            </a:xfrm>
            <a:custGeom>
              <a:avLst/>
              <a:gdLst/>
              <a:ahLst/>
              <a:cxnLst>
                <a:cxn ang="0">
                  <a:pos x="0" y="182"/>
                </a:cxn>
                <a:cxn ang="0">
                  <a:pos x="841" y="182"/>
                </a:cxn>
                <a:cxn ang="0">
                  <a:pos x="841" y="215"/>
                </a:cxn>
                <a:cxn ang="0">
                  <a:pos x="0" y="215"/>
                </a:cxn>
                <a:cxn ang="0">
                  <a:pos x="0" y="182"/>
                </a:cxn>
                <a:cxn ang="0">
                  <a:pos x="0" y="248"/>
                </a:cxn>
                <a:cxn ang="0">
                  <a:pos x="841" y="248"/>
                </a:cxn>
                <a:cxn ang="0">
                  <a:pos x="841" y="282"/>
                </a:cxn>
                <a:cxn ang="0">
                  <a:pos x="0" y="282"/>
                </a:cxn>
                <a:cxn ang="0">
                  <a:pos x="0" y="248"/>
                </a:cxn>
                <a:cxn ang="0">
                  <a:pos x="567" y="13"/>
                </a:cxn>
                <a:cxn ang="0">
                  <a:pos x="941" y="232"/>
                </a:cxn>
                <a:cxn ang="0">
                  <a:pos x="567" y="450"/>
                </a:cxn>
                <a:cxn ang="0">
                  <a:pos x="498" y="432"/>
                </a:cxn>
                <a:cxn ang="0">
                  <a:pos x="516" y="363"/>
                </a:cxn>
                <a:cxn ang="0">
                  <a:pos x="816" y="188"/>
                </a:cxn>
                <a:cxn ang="0">
                  <a:pos x="816" y="275"/>
                </a:cxn>
                <a:cxn ang="0">
                  <a:pos x="516" y="100"/>
                </a:cxn>
                <a:cxn ang="0">
                  <a:pos x="498" y="31"/>
                </a:cxn>
                <a:cxn ang="0">
                  <a:pos x="567" y="13"/>
                </a:cxn>
              </a:cxnLst>
              <a:rect l="0" t="0" r="r" b="b"/>
              <a:pathLst>
                <a:path w="941" h="464">
                  <a:moveTo>
                    <a:pt x="0" y="182"/>
                  </a:moveTo>
                  <a:lnTo>
                    <a:pt x="841" y="182"/>
                  </a:lnTo>
                  <a:lnTo>
                    <a:pt x="841" y="215"/>
                  </a:lnTo>
                  <a:lnTo>
                    <a:pt x="0" y="215"/>
                  </a:lnTo>
                  <a:lnTo>
                    <a:pt x="0" y="182"/>
                  </a:lnTo>
                  <a:close/>
                  <a:moveTo>
                    <a:pt x="0" y="248"/>
                  </a:moveTo>
                  <a:lnTo>
                    <a:pt x="841" y="248"/>
                  </a:lnTo>
                  <a:lnTo>
                    <a:pt x="841" y="282"/>
                  </a:lnTo>
                  <a:lnTo>
                    <a:pt x="0" y="282"/>
                  </a:lnTo>
                  <a:lnTo>
                    <a:pt x="0" y="248"/>
                  </a:lnTo>
                  <a:close/>
                  <a:moveTo>
                    <a:pt x="567" y="13"/>
                  </a:moveTo>
                  <a:lnTo>
                    <a:pt x="941" y="232"/>
                  </a:lnTo>
                  <a:lnTo>
                    <a:pt x="567" y="450"/>
                  </a:lnTo>
                  <a:cubicBezTo>
                    <a:pt x="543" y="464"/>
                    <a:pt x="512" y="456"/>
                    <a:pt x="498" y="432"/>
                  </a:cubicBezTo>
                  <a:cubicBezTo>
                    <a:pt x="484" y="408"/>
                    <a:pt x="492" y="377"/>
                    <a:pt x="516" y="363"/>
                  </a:cubicBezTo>
                  <a:lnTo>
                    <a:pt x="816" y="188"/>
                  </a:lnTo>
                  <a:lnTo>
                    <a:pt x="816" y="275"/>
                  </a:lnTo>
                  <a:lnTo>
                    <a:pt x="516" y="100"/>
                  </a:lnTo>
                  <a:cubicBezTo>
                    <a:pt x="492" y="86"/>
                    <a:pt x="484" y="55"/>
                    <a:pt x="498" y="31"/>
                  </a:cubicBezTo>
                  <a:cubicBezTo>
                    <a:pt x="512" y="8"/>
                    <a:pt x="543" y="0"/>
                    <a:pt x="567" y="13"/>
                  </a:cubicBezTo>
                  <a:close/>
                </a:path>
              </a:pathLst>
            </a:custGeom>
            <a:solidFill>
              <a:srgbClr val="000000"/>
            </a:solidFill>
            <a:ln w="127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90" name="Freeform 94"/>
            <p:cNvSpPr>
              <a:spLocks noEditPoints="1"/>
            </p:cNvSpPr>
            <p:nvPr/>
          </p:nvSpPr>
          <p:spPr bwMode="auto">
            <a:xfrm>
              <a:off x="4921" y="2322"/>
              <a:ext cx="108" cy="1131"/>
            </a:xfrm>
            <a:custGeom>
              <a:avLst/>
              <a:gdLst/>
              <a:ahLst/>
              <a:cxnLst>
                <a:cxn ang="0">
                  <a:pos x="72" y="0"/>
                </a:cxn>
                <a:cxn ang="0">
                  <a:pos x="72" y="1041"/>
                </a:cxn>
                <a:cxn ang="0">
                  <a:pos x="36" y="1041"/>
                </a:cxn>
                <a:cxn ang="0">
                  <a:pos x="36" y="0"/>
                </a:cxn>
                <a:cxn ang="0">
                  <a:pos x="72" y="0"/>
                </a:cxn>
                <a:cxn ang="0">
                  <a:pos x="108" y="1023"/>
                </a:cxn>
                <a:cxn ang="0">
                  <a:pos x="54" y="1131"/>
                </a:cxn>
                <a:cxn ang="0">
                  <a:pos x="0" y="1023"/>
                </a:cxn>
                <a:cxn ang="0">
                  <a:pos x="108" y="1023"/>
                </a:cxn>
              </a:cxnLst>
              <a:rect l="0" t="0" r="r" b="b"/>
              <a:pathLst>
                <a:path w="108" h="1131">
                  <a:moveTo>
                    <a:pt x="72" y="0"/>
                  </a:moveTo>
                  <a:lnTo>
                    <a:pt x="72" y="1041"/>
                  </a:lnTo>
                  <a:lnTo>
                    <a:pt x="36" y="1041"/>
                  </a:lnTo>
                  <a:lnTo>
                    <a:pt x="36" y="0"/>
                  </a:lnTo>
                  <a:lnTo>
                    <a:pt x="72" y="0"/>
                  </a:lnTo>
                  <a:close/>
                  <a:moveTo>
                    <a:pt x="108" y="1023"/>
                  </a:moveTo>
                  <a:lnTo>
                    <a:pt x="54" y="1131"/>
                  </a:lnTo>
                  <a:lnTo>
                    <a:pt x="0" y="1023"/>
                  </a:lnTo>
                  <a:lnTo>
                    <a:pt x="108" y="1023"/>
                  </a:lnTo>
                  <a:close/>
                </a:path>
              </a:pathLst>
            </a:custGeom>
            <a:solidFill>
              <a:srgbClr val="000000"/>
            </a:solidFill>
            <a:ln w="127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GB"/>
            </a:p>
          </p:txBody>
        </p:sp>
        <p:grpSp>
          <p:nvGrpSpPr>
            <p:cNvPr id="413787" name="Group 91"/>
            <p:cNvGrpSpPr>
              <a:grpSpLocks/>
            </p:cNvGrpSpPr>
            <p:nvPr/>
          </p:nvGrpSpPr>
          <p:grpSpPr bwMode="auto">
            <a:xfrm>
              <a:off x="6106" y="4846"/>
              <a:ext cx="998" cy="1096"/>
              <a:chOff x="6106" y="4867"/>
              <a:chExt cx="998" cy="1096"/>
            </a:xfrm>
          </p:grpSpPr>
          <p:sp>
            <p:nvSpPr>
              <p:cNvPr id="413789" name="Freeform 93"/>
              <p:cNvSpPr>
                <a:spLocks/>
              </p:cNvSpPr>
              <p:nvPr/>
            </p:nvSpPr>
            <p:spPr bwMode="auto">
              <a:xfrm>
                <a:off x="6106" y="4867"/>
                <a:ext cx="998" cy="1096"/>
              </a:xfrm>
              <a:custGeom>
                <a:avLst/>
                <a:gdLst/>
                <a:ahLst/>
                <a:cxnLst>
                  <a:cxn ang="0">
                    <a:pos x="998" y="822"/>
                  </a:cxn>
                  <a:cxn ang="0">
                    <a:pos x="998" y="0"/>
                  </a:cxn>
                  <a:cxn ang="0">
                    <a:pos x="0" y="0"/>
                  </a:cxn>
                  <a:cxn ang="0">
                    <a:pos x="0" y="822"/>
                  </a:cxn>
                  <a:cxn ang="0">
                    <a:pos x="499" y="1096"/>
                  </a:cxn>
                  <a:cxn ang="0">
                    <a:pos x="998" y="822"/>
                  </a:cxn>
                </a:cxnLst>
                <a:rect l="0" t="0" r="r" b="b"/>
                <a:pathLst>
                  <a:path w="998" h="1096">
                    <a:moveTo>
                      <a:pt x="998" y="822"/>
                    </a:moveTo>
                    <a:lnTo>
                      <a:pt x="998" y="0"/>
                    </a:lnTo>
                    <a:lnTo>
                      <a:pt x="0" y="0"/>
                    </a:lnTo>
                    <a:lnTo>
                      <a:pt x="0" y="822"/>
                    </a:lnTo>
                    <a:lnTo>
                      <a:pt x="499" y="1096"/>
                    </a:lnTo>
                    <a:lnTo>
                      <a:pt x="998" y="822"/>
                    </a:lnTo>
                    <a:close/>
                  </a:path>
                </a:pathLst>
              </a:custGeom>
              <a:solidFill>
                <a:srgbClr val="CCCED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88" name="Freeform 92"/>
              <p:cNvSpPr>
                <a:spLocks/>
              </p:cNvSpPr>
              <p:nvPr/>
            </p:nvSpPr>
            <p:spPr bwMode="auto">
              <a:xfrm>
                <a:off x="6106" y="4867"/>
                <a:ext cx="998" cy="1096"/>
              </a:xfrm>
              <a:custGeom>
                <a:avLst/>
                <a:gdLst/>
                <a:ahLst/>
                <a:cxnLst>
                  <a:cxn ang="0">
                    <a:pos x="998" y="822"/>
                  </a:cxn>
                  <a:cxn ang="0">
                    <a:pos x="998" y="0"/>
                  </a:cxn>
                  <a:cxn ang="0">
                    <a:pos x="0" y="0"/>
                  </a:cxn>
                  <a:cxn ang="0">
                    <a:pos x="0" y="822"/>
                  </a:cxn>
                  <a:cxn ang="0">
                    <a:pos x="499" y="1096"/>
                  </a:cxn>
                  <a:cxn ang="0">
                    <a:pos x="998" y="822"/>
                  </a:cxn>
                </a:cxnLst>
                <a:rect l="0" t="0" r="r" b="b"/>
                <a:pathLst>
                  <a:path w="998" h="1096">
                    <a:moveTo>
                      <a:pt x="998" y="822"/>
                    </a:moveTo>
                    <a:lnTo>
                      <a:pt x="998" y="0"/>
                    </a:lnTo>
                    <a:lnTo>
                      <a:pt x="0" y="0"/>
                    </a:lnTo>
                    <a:lnTo>
                      <a:pt x="0" y="822"/>
                    </a:lnTo>
                    <a:lnTo>
                      <a:pt x="499" y="1096"/>
                    </a:lnTo>
                    <a:lnTo>
                      <a:pt x="998" y="822"/>
                    </a:ln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3786" name="Rectangle 90"/>
            <p:cNvSpPr>
              <a:spLocks noChangeArrowheads="1"/>
            </p:cNvSpPr>
            <p:nvPr/>
          </p:nvSpPr>
          <p:spPr bwMode="auto">
            <a:xfrm>
              <a:off x="6106" y="4945"/>
              <a:ext cx="1017" cy="5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Data processing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13783" name="Group 87"/>
            <p:cNvGrpSpPr>
              <a:grpSpLocks/>
            </p:cNvGrpSpPr>
            <p:nvPr/>
          </p:nvGrpSpPr>
          <p:grpSpPr bwMode="auto">
            <a:xfrm>
              <a:off x="4580" y="4867"/>
              <a:ext cx="998" cy="1096"/>
              <a:chOff x="4580" y="4867"/>
              <a:chExt cx="998" cy="1096"/>
            </a:xfrm>
          </p:grpSpPr>
          <p:sp>
            <p:nvSpPr>
              <p:cNvPr id="413785" name="Freeform 89"/>
              <p:cNvSpPr>
                <a:spLocks/>
              </p:cNvSpPr>
              <p:nvPr/>
            </p:nvSpPr>
            <p:spPr bwMode="auto">
              <a:xfrm>
                <a:off x="4580" y="4867"/>
                <a:ext cx="998" cy="1096"/>
              </a:xfrm>
              <a:custGeom>
                <a:avLst/>
                <a:gdLst/>
                <a:ahLst/>
                <a:cxnLst>
                  <a:cxn ang="0">
                    <a:pos x="998" y="822"/>
                  </a:cxn>
                  <a:cxn ang="0">
                    <a:pos x="998" y="0"/>
                  </a:cxn>
                  <a:cxn ang="0">
                    <a:pos x="0" y="0"/>
                  </a:cxn>
                  <a:cxn ang="0">
                    <a:pos x="0" y="822"/>
                  </a:cxn>
                  <a:cxn ang="0">
                    <a:pos x="499" y="1096"/>
                  </a:cxn>
                  <a:cxn ang="0">
                    <a:pos x="998" y="822"/>
                  </a:cxn>
                </a:cxnLst>
                <a:rect l="0" t="0" r="r" b="b"/>
                <a:pathLst>
                  <a:path w="998" h="1096">
                    <a:moveTo>
                      <a:pt x="998" y="822"/>
                    </a:moveTo>
                    <a:lnTo>
                      <a:pt x="998" y="0"/>
                    </a:lnTo>
                    <a:lnTo>
                      <a:pt x="0" y="0"/>
                    </a:lnTo>
                    <a:lnTo>
                      <a:pt x="0" y="822"/>
                    </a:lnTo>
                    <a:lnTo>
                      <a:pt x="499" y="1096"/>
                    </a:lnTo>
                    <a:lnTo>
                      <a:pt x="998" y="822"/>
                    </a:lnTo>
                    <a:close/>
                  </a:path>
                </a:pathLst>
              </a:custGeom>
              <a:solidFill>
                <a:srgbClr val="CCCED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84" name="Freeform 88"/>
              <p:cNvSpPr>
                <a:spLocks/>
              </p:cNvSpPr>
              <p:nvPr/>
            </p:nvSpPr>
            <p:spPr bwMode="auto">
              <a:xfrm>
                <a:off x="4580" y="4867"/>
                <a:ext cx="998" cy="1096"/>
              </a:xfrm>
              <a:custGeom>
                <a:avLst/>
                <a:gdLst/>
                <a:ahLst/>
                <a:cxnLst>
                  <a:cxn ang="0">
                    <a:pos x="998" y="822"/>
                  </a:cxn>
                  <a:cxn ang="0">
                    <a:pos x="998" y="0"/>
                  </a:cxn>
                  <a:cxn ang="0">
                    <a:pos x="0" y="0"/>
                  </a:cxn>
                  <a:cxn ang="0">
                    <a:pos x="0" y="822"/>
                  </a:cxn>
                  <a:cxn ang="0">
                    <a:pos x="499" y="1096"/>
                  </a:cxn>
                  <a:cxn ang="0">
                    <a:pos x="998" y="822"/>
                  </a:cxn>
                </a:cxnLst>
                <a:rect l="0" t="0" r="r" b="b"/>
                <a:pathLst>
                  <a:path w="998" h="1096">
                    <a:moveTo>
                      <a:pt x="998" y="822"/>
                    </a:moveTo>
                    <a:lnTo>
                      <a:pt x="998" y="0"/>
                    </a:lnTo>
                    <a:lnTo>
                      <a:pt x="0" y="0"/>
                    </a:lnTo>
                    <a:lnTo>
                      <a:pt x="0" y="822"/>
                    </a:lnTo>
                    <a:lnTo>
                      <a:pt x="499" y="1096"/>
                    </a:lnTo>
                    <a:lnTo>
                      <a:pt x="998" y="822"/>
                    </a:ln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3782" name="Rectangle 86"/>
            <p:cNvSpPr>
              <a:spLocks noChangeArrowheads="1"/>
            </p:cNvSpPr>
            <p:nvPr/>
          </p:nvSpPr>
          <p:spPr bwMode="auto">
            <a:xfrm>
              <a:off x="4567" y="5160"/>
              <a:ext cx="1011" cy="4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Logfile processing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81" name="Freeform 85"/>
            <p:cNvSpPr>
              <a:spLocks noEditPoints="1"/>
            </p:cNvSpPr>
            <p:nvPr/>
          </p:nvSpPr>
          <p:spPr bwMode="auto">
            <a:xfrm>
              <a:off x="6561" y="4415"/>
              <a:ext cx="108" cy="452"/>
            </a:xfrm>
            <a:custGeom>
              <a:avLst/>
              <a:gdLst/>
              <a:ahLst/>
              <a:cxnLst>
                <a:cxn ang="0">
                  <a:pos x="72" y="0"/>
                </a:cxn>
                <a:cxn ang="0">
                  <a:pos x="72" y="363"/>
                </a:cxn>
                <a:cxn ang="0">
                  <a:pos x="36" y="363"/>
                </a:cxn>
                <a:cxn ang="0">
                  <a:pos x="36" y="0"/>
                </a:cxn>
                <a:cxn ang="0">
                  <a:pos x="72" y="0"/>
                </a:cxn>
                <a:cxn ang="0">
                  <a:pos x="108" y="345"/>
                </a:cxn>
                <a:cxn ang="0">
                  <a:pos x="54" y="452"/>
                </a:cxn>
                <a:cxn ang="0">
                  <a:pos x="0" y="345"/>
                </a:cxn>
                <a:cxn ang="0">
                  <a:pos x="108" y="345"/>
                </a:cxn>
              </a:cxnLst>
              <a:rect l="0" t="0" r="r" b="b"/>
              <a:pathLst>
                <a:path w="108" h="452">
                  <a:moveTo>
                    <a:pt x="72" y="0"/>
                  </a:moveTo>
                  <a:lnTo>
                    <a:pt x="72" y="363"/>
                  </a:lnTo>
                  <a:lnTo>
                    <a:pt x="36" y="363"/>
                  </a:lnTo>
                  <a:lnTo>
                    <a:pt x="36" y="0"/>
                  </a:lnTo>
                  <a:lnTo>
                    <a:pt x="72" y="0"/>
                  </a:lnTo>
                  <a:close/>
                  <a:moveTo>
                    <a:pt x="108" y="345"/>
                  </a:moveTo>
                  <a:lnTo>
                    <a:pt x="54" y="452"/>
                  </a:lnTo>
                  <a:lnTo>
                    <a:pt x="0" y="345"/>
                  </a:lnTo>
                  <a:lnTo>
                    <a:pt x="108" y="345"/>
                  </a:lnTo>
                  <a:close/>
                </a:path>
              </a:pathLst>
            </a:custGeom>
            <a:solidFill>
              <a:srgbClr val="000000"/>
            </a:solidFill>
            <a:ln w="127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80" name="Freeform 84"/>
            <p:cNvSpPr>
              <a:spLocks noEditPoints="1"/>
            </p:cNvSpPr>
            <p:nvPr/>
          </p:nvSpPr>
          <p:spPr bwMode="auto">
            <a:xfrm>
              <a:off x="4978" y="4415"/>
              <a:ext cx="107" cy="452"/>
            </a:xfrm>
            <a:custGeom>
              <a:avLst/>
              <a:gdLst/>
              <a:ahLst/>
              <a:cxnLst>
                <a:cxn ang="0">
                  <a:pos x="71" y="0"/>
                </a:cxn>
                <a:cxn ang="0">
                  <a:pos x="71" y="363"/>
                </a:cxn>
                <a:cxn ang="0">
                  <a:pos x="35" y="363"/>
                </a:cxn>
                <a:cxn ang="0">
                  <a:pos x="35" y="0"/>
                </a:cxn>
                <a:cxn ang="0">
                  <a:pos x="71" y="0"/>
                </a:cxn>
                <a:cxn ang="0">
                  <a:pos x="107" y="345"/>
                </a:cxn>
                <a:cxn ang="0">
                  <a:pos x="53" y="452"/>
                </a:cxn>
                <a:cxn ang="0">
                  <a:pos x="0" y="345"/>
                </a:cxn>
                <a:cxn ang="0">
                  <a:pos x="107" y="345"/>
                </a:cxn>
              </a:cxnLst>
              <a:rect l="0" t="0" r="r" b="b"/>
              <a:pathLst>
                <a:path w="107" h="452">
                  <a:moveTo>
                    <a:pt x="71" y="0"/>
                  </a:moveTo>
                  <a:lnTo>
                    <a:pt x="71" y="363"/>
                  </a:lnTo>
                  <a:lnTo>
                    <a:pt x="35" y="363"/>
                  </a:lnTo>
                  <a:lnTo>
                    <a:pt x="35" y="0"/>
                  </a:lnTo>
                  <a:lnTo>
                    <a:pt x="71" y="0"/>
                  </a:lnTo>
                  <a:close/>
                  <a:moveTo>
                    <a:pt x="107" y="345"/>
                  </a:moveTo>
                  <a:lnTo>
                    <a:pt x="53" y="452"/>
                  </a:lnTo>
                  <a:lnTo>
                    <a:pt x="0" y="345"/>
                  </a:lnTo>
                  <a:lnTo>
                    <a:pt x="107" y="345"/>
                  </a:lnTo>
                  <a:close/>
                </a:path>
              </a:pathLst>
            </a:custGeom>
            <a:solidFill>
              <a:srgbClr val="000000"/>
            </a:solidFill>
            <a:ln w="127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79" name="Line 83"/>
            <p:cNvSpPr>
              <a:spLocks noChangeShapeType="1"/>
            </p:cNvSpPr>
            <p:nvPr/>
          </p:nvSpPr>
          <p:spPr bwMode="auto">
            <a:xfrm flipV="1">
              <a:off x="5089" y="5942"/>
              <a:ext cx="1" cy="1413"/>
            </a:xfrm>
            <a:prstGeom prst="line">
              <a:avLst/>
            </a:prstGeom>
            <a:noFill/>
            <a:ln w="2286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78" name="Rectangle 82"/>
            <p:cNvSpPr>
              <a:spLocks noChangeArrowheads="1"/>
            </p:cNvSpPr>
            <p:nvPr/>
          </p:nvSpPr>
          <p:spPr bwMode="auto">
            <a:xfrm rot="5400000">
              <a:off x="4546" y="1052"/>
              <a:ext cx="240" cy="1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TCP/IP stack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77" name="Freeform 81"/>
            <p:cNvSpPr>
              <a:spLocks noEditPoints="1"/>
            </p:cNvSpPr>
            <p:nvPr/>
          </p:nvSpPr>
          <p:spPr bwMode="auto">
            <a:xfrm>
              <a:off x="7522" y="4359"/>
              <a:ext cx="108" cy="906"/>
            </a:xfrm>
            <a:custGeom>
              <a:avLst/>
              <a:gdLst/>
              <a:ahLst/>
              <a:cxnLst>
                <a:cxn ang="0">
                  <a:pos x="36" y="906"/>
                </a:cxn>
                <a:cxn ang="0">
                  <a:pos x="36" y="90"/>
                </a:cxn>
                <a:cxn ang="0">
                  <a:pos x="72" y="90"/>
                </a:cxn>
                <a:cxn ang="0">
                  <a:pos x="72" y="906"/>
                </a:cxn>
                <a:cxn ang="0">
                  <a:pos x="36" y="906"/>
                </a:cxn>
                <a:cxn ang="0">
                  <a:pos x="0" y="108"/>
                </a:cxn>
                <a:cxn ang="0">
                  <a:pos x="55" y="0"/>
                </a:cxn>
                <a:cxn ang="0">
                  <a:pos x="108" y="108"/>
                </a:cxn>
                <a:cxn ang="0">
                  <a:pos x="0" y="108"/>
                </a:cxn>
              </a:cxnLst>
              <a:rect l="0" t="0" r="r" b="b"/>
              <a:pathLst>
                <a:path w="108" h="906">
                  <a:moveTo>
                    <a:pt x="36" y="906"/>
                  </a:moveTo>
                  <a:lnTo>
                    <a:pt x="36" y="90"/>
                  </a:lnTo>
                  <a:lnTo>
                    <a:pt x="72" y="90"/>
                  </a:lnTo>
                  <a:lnTo>
                    <a:pt x="72" y="906"/>
                  </a:lnTo>
                  <a:lnTo>
                    <a:pt x="36" y="906"/>
                  </a:lnTo>
                  <a:close/>
                  <a:moveTo>
                    <a:pt x="0" y="108"/>
                  </a:moveTo>
                  <a:lnTo>
                    <a:pt x="55" y="0"/>
                  </a:lnTo>
                  <a:lnTo>
                    <a:pt x="108" y="108"/>
                  </a:lnTo>
                  <a:lnTo>
                    <a:pt x="0" y="108"/>
                  </a:lnTo>
                  <a:close/>
                </a:path>
              </a:pathLst>
            </a:custGeom>
            <a:solidFill>
              <a:srgbClr val="000000"/>
            </a:solidFill>
            <a:ln w="127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GB"/>
            </a:p>
          </p:txBody>
        </p:sp>
        <p:grpSp>
          <p:nvGrpSpPr>
            <p:cNvPr id="413774" name="Group 78"/>
            <p:cNvGrpSpPr>
              <a:grpSpLocks/>
            </p:cNvGrpSpPr>
            <p:nvPr/>
          </p:nvGrpSpPr>
          <p:grpSpPr bwMode="auto">
            <a:xfrm>
              <a:off x="1072" y="1353"/>
              <a:ext cx="961" cy="564"/>
              <a:chOff x="1072" y="1353"/>
              <a:chExt cx="961" cy="564"/>
            </a:xfrm>
          </p:grpSpPr>
          <p:sp>
            <p:nvSpPr>
              <p:cNvPr id="413776" name="Rectangle 80"/>
              <p:cNvSpPr>
                <a:spLocks noChangeArrowheads="1"/>
              </p:cNvSpPr>
              <p:nvPr/>
            </p:nvSpPr>
            <p:spPr bwMode="auto">
              <a:xfrm>
                <a:off x="1072" y="1353"/>
                <a:ext cx="961" cy="564"/>
              </a:xfrm>
              <a:prstGeom prst="rect">
                <a:avLst/>
              </a:prstGeom>
              <a:solidFill>
                <a:srgbClr val="BBE0E3"/>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3775" name="Rectangle 79"/>
              <p:cNvSpPr>
                <a:spLocks noChangeArrowheads="1"/>
              </p:cNvSpPr>
              <p:nvPr/>
            </p:nvSpPr>
            <p:spPr bwMode="auto">
              <a:xfrm>
                <a:off x="1072" y="1353"/>
                <a:ext cx="961" cy="564"/>
              </a:xfrm>
              <a:prstGeom prst="rect">
                <a:avLst/>
              </a:prstGeom>
              <a:noFill/>
              <a:ln w="7620" cap="rnd">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3771" name="Group 75"/>
            <p:cNvGrpSpPr>
              <a:grpSpLocks/>
            </p:cNvGrpSpPr>
            <p:nvPr/>
          </p:nvGrpSpPr>
          <p:grpSpPr bwMode="auto">
            <a:xfrm>
              <a:off x="2658" y="1411"/>
              <a:ext cx="622" cy="479"/>
              <a:chOff x="2658" y="1411"/>
              <a:chExt cx="622" cy="479"/>
            </a:xfrm>
          </p:grpSpPr>
          <p:sp>
            <p:nvSpPr>
              <p:cNvPr id="413773" name="Freeform 77"/>
              <p:cNvSpPr>
                <a:spLocks/>
              </p:cNvSpPr>
              <p:nvPr/>
            </p:nvSpPr>
            <p:spPr bwMode="auto">
              <a:xfrm>
                <a:off x="2658" y="1411"/>
                <a:ext cx="622" cy="479"/>
              </a:xfrm>
              <a:custGeom>
                <a:avLst/>
                <a:gdLst/>
                <a:ahLst/>
                <a:cxnLst>
                  <a:cxn ang="0">
                    <a:pos x="866" y="0"/>
                  </a:cxn>
                  <a:cxn ang="0">
                    <a:pos x="261" y="585"/>
                  </a:cxn>
                  <a:cxn ang="0">
                    <a:pos x="0" y="2005"/>
                  </a:cxn>
                  <a:cxn ang="0">
                    <a:pos x="261" y="3436"/>
                  </a:cxn>
                  <a:cxn ang="0">
                    <a:pos x="866" y="4000"/>
                  </a:cxn>
                  <a:cxn ang="0">
                    <a:pos x="5199" y="4000"/>
                  </a:cxn>
                  <a:cxn ang="0">
                    <a:pos x="4594" y="3436"/>
                  </a:cxn>
                  <a:cxn ang="0">
                    <a:pos x="4332" y="2005"/>
                  </a:cxn>
                  <a:cxn ang="0">
                    <a:pos x="4594" y="585"/>
                  </a:cxn>
                  <a:cxn ang="0">
                    <a:pos x="5199" y="0"/>
                  </a:cxn>
                  <a:cxn ang="0">
                    <a:pos x="866" y="0"/>
                  </a:cxn>
                </a:cxnLst>
                <a:rect l="0" t="0" r="r" b="b"/>
                <a:pathLst>
                  <a:path w="5199" h="4000">
                    <a:moveTo>
                      <a:pt x="866" y="0"/>
                    </a:moveTo>
                    <a:cubicBezTo>
                      <a:pt x="641" y="74"/>
                      <a:pt x="442" y="282"/>
                      <a:pt x="261" y="585"/>
                    </a:cubicBezTo>
                    <a:cubicBezTo>
                      <a:pt x="117" y="992"/>
                      <a:pt x="18" y="1483"/>
                      <a:pt x="0" y="2005"/>
                    </a:cubicBezTo>
                    <a:cubicBezTo>
                      <a:pt x="18" y="2517"/>
                      <a:pt x="117" y="2998"/>
                      <a:pt x="261" y="3436"/>
                    </a:cubicBezTo>
                    <a:cubicBezTo>
                      <a:pt x="442" y="3729"/>
                      <a:pt x="641" y="3937"/>
                      <a:pt x="866" y="4000"/>
                    </a:cubicBezTo>
                    <a:lnTo>
                      <a:pt x="5199" y="4000"/>
                    </a:lnTo>
                    <a:cubicBezTo>
                      <a:pt x="4974" y="3937"/>
                      <a:pt x="4793" y="3729"/>
                      <a:pt x="4594" y="3436"/>
                    </a:cubicBezTo>
                    <a:cubicBezTo>
                      <a:pt x="4450" y="2998"/>
                      <a:pt x="4350" y="2517"/>
                      <a:pt x="4332" y="2005"/>
                    </a:cubicBezTo>
                    <a:cubicBezTo>
                      <a:pt x="4350" y="1483"/>
                      <a:pt x="4450" y="992"/>
                      <a:pt x="4594" y="585"/>
                    </a:cubicBezTo>
                    <a:cubicBezTo>
                      <a:pt x="4793" y="282"/>
                      <a:pt x="4974" y="74"/>
                      <a:pt x="5199" y="0"/>
                    </a:cubicBezTo>
                    <a:lnTo>
                      <a:pt x="866" y="0"/>
                    </a:lnTo>
                    <a:close/>
                  </a:path>
                </a:pathLst>
              </a:custGeom>
              <a:solidFill>
                <a:srgbClr val="BBE0E3"/>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72" name="Freeform 76"/>
              <p:cNvSpPr>
                <a:spLocks/>
              </p:cNvSpPr>
              <p:nvPr/>
            </p:nvSpPr>
            <p:spPr bwMode="auto">
              <a:xfrm>
                <a:off x="2658" y="1411"/>
                <a:ext cx="622" cy="478"/>
              </a:xfrm>
              <a:custGeom>
                <a:avLst/>
                <a:gdLst/>
                <a:ahLst/>
                <a:cxnLst>
                  <a:cxn ang="0">
                    <a:pos x="866" y="0"/>
                  </a:cxn>
                  <a:cxn ang="0">
                    <a:pos x="261" y="585"/>
                  </a:cxn>
                  <a:cxn ang="0">
                    <a:pos x="0" y="2005"/>
                  </a:cxn>
                  <a:cxn ang="0">
                    <a:pos x="261" y="3436"/>
                  </a:cxn>
                  <a:cxn ang="0">
                    <a:pos x="866" y="4000"/>
                  </a:cxn>
                  <a:cxn ang="0">
                    <a:pos x="5199" y="4000"/>
                  </a:cxn>
                  <a:cxn ang="0">
                    <a:pos x="4594" y="3436"/>
                  </a:cxn>
                  <a:cxn ang="0">
                    <a:pos x="4332" y="2005"/>
                  </a:cxn>
                  <a:cxn ang="0">
                    <a:pos x="4594" y="585"/>
                  </a:cxn>
                  <a:cxn ang="0">
                    <a:pos x="5199" y="0"/>
                  </a:cxn>
                  <a:cxn ang="0">
                    <a:pos x="866" y="0"/>
                  </a:cxn>
                </a:cxnLst>
                <a:rect l="0" t="0" r="r" b="b"/>
                <a:pathLst>
                  <a:path w="5199" h="4000">
                    <a:moveTo>
                      <a:pt x="866" y="0"/>
                    </a:moveTo>
                    <a:cubicBezTo>
                      <a:pt x="641" y="74"/>
                      <a:pt x="442" y="282"/>
                      <a:pt x="261" y="585"/>
                    </a:cubicBezTo>
                    <a:cubicBezTo>
                      <a:pt x="117" y="992"/>
                      <a:pt x="18" y="1483"/>
                      <a:pt x="0" y="2005"/>
                    </a:cubicBezTo>
                    <a:cubicBezTo>
                      <a:pt x="18" y="2517"/>
                      <a:pt x="117" y="2998"/>
                      <a:pt x="261" y="3436"/>
                    </a:cubicBezTo>
                    <a:cubicBezTo>
                      <a:pt x="442" y="3729"/>
                      <a:pt x="641" y="3937"/>
                      <a:pt x="866" y="4000"/>
                    </a:cubicBezTo>
                    <a:lnTo>
                      <a:pt x="5199" y="4000"/>
                    </a:lnTo>
                    <a:cubicBezTo>
                      <a:pt x="4974" y="3937"/>
                      <a:pt x="4793" y="3729"/>
                      <a:pt x="4594" y="3436"/>
                    </a:cubicBezTo>
                    <a:cubicBezTo>
                      <a:pt x="4450" y="2998"/>
                      <a:pt x="4350" y="2517"/>
                      <a:pt x="4332" y="2005"/>
                    </a:cubicBezTo>
                    <a:cubicBezTo>
                      <a:pt x="4350" y="1483"/>
                      <a:pt x="4450" y="992"/>
                      <a:pt x="4594" y="585"/>
                    </a:cubicBezTo>
                    <a:cubicBezTo>
                      <a:pt x="4793" y="282"/>
                      <a:pt x="4974" y="74"/>
                      <a:pt x="5199" y="0"/>
                    </a:cubicBezTo>
                    <a:lnTo>
                      <a:pt x="866" y="0"/>
                    </a:ln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3770" name="Rectangle 74"/>
            <p:cNvSpPr>
              <a:spLocks noChangeArrowheads="1"/>
            </p:cNvSpPr>
            <p:nvPr/>
          </p:nvSpPr>
          <p:spPr bwMode="auto">
            <a:xfrm>
              <a:off x="2776" y="1543"/>
              <a:ext cx="31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NIC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69" name="Rectangle 73"/>
            <p:cNvSpPr>
              <a:spLocks noChangeArrowheads="1"/>
            </p:cNvSpPr>
            <p:nvPr/>
          </p:nvSpPr>
          <p:spPr bwMode="auto">
            <a:xfrm>
              <a:off x="1357" y="1428"/>
              <a:ext cx="420"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DVB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68" name="Rectangle 72"/>
            <p:cNvSpPr>
              <a:spLocks noChangeArrowheads="1"/>
            </p:cNvSpPr>
            <p:nvPr/>
          </p:nvSpPr>
          <p:spPr bwMode="auto">
            <a:xfrm>
              <a:off x="1304" y="1657"/>
              <a:ext cx="510"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router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67" name="Freeform 71"/>
            <p:cNvSpPr>
              <a:spLocks noEditPoints="1"/>
            </p:cNvSpPr>
            <p:nvPr/>
          </p:nvSpPr>
          <p:spPr bwMode="auto">
            <a:xfrm>
              <a:off x="3280" y="2496"/>
              <a:ext cx="792" cy="107"/>
            </a:xfrm>
            <a:custGeom>
              <a:avLst/>
              <a:gdLst/>
              <a:ahLst/>
              <a:cxnLst>
                <a:cxn ang="0">
                  <a:pos x="0" y="36"/>
                </a:cxn>
                <a:cxn ang="0">
                  <a:pos x="144" y="36"/>
                </a:cxn>
                <a:cxn ang="0">
                  <a:pos x="144" y="72"/>
                </a:cxn>
                <a:cxn ang="0">
                  <a:pos x="0" y="72"/>
                </a:cxn>
                <a:cxn ang="0">
                  <a:pos x="0" y="36"/>
                </a:cxn>
                <a:cxn ang="0">
                  <a:pos x="251" y="36"/>
                </a:cxn>
                <a:cxn ang="0">
                  <a:pos x="395" y="36"/>
                </a:cxn>
                <a:cxn ang="0">
                  <a:pos x="395" y="72"/>
                </a:cxn>
                <a:cxn ang="0">
                  <a:pos x="251" y="72"/>
                </a:cxn>
                <a:cxn ang="0">
                  <a:pos x="251" y="36"/>
                </a:cxn>
                <a:cxn ang="0">
                  <a:pos x="503" y="36"/>
                </a:cxn>
                <a:cxn ang="0">
                  <a:pos x="646" y="36"/>
                </a:cxn>
                <a:cxn ang="0">
                  <a:pos x="646" y="72"/>
                </a:cxn>
                <a:cxn ang="0">
                  <a:pos x="503" y="72"/>
                </a:cxn>
                <a:cxn ang="0">
                  <a:pos x="503" y="36"/>
                </a:cxn>
                <a:cxn ang="0">
                  <a:pos x="684" y="0"/>
                </a:cxn>
                <a:cxn ang="0">
                  <a:pos x="792" y="54"/>
                </a:cxn>
                <a:cxn ang="0">
                  <a:pos x="684" y="107"/>
                </a:cxn>
                <a:cxn ang="0">
                  <a:pos x="684" y="0"/>
                </a:cxn>
              </a:cxnLst>
              <a:rect l="0" t="0" r="r" b="b"/>
              <a:pathLst>
                <a:path w="792" h="107">
                  <a:moveTo>
                    <a:pt x="0" y="36"/>
                  </a:moveTo>
                  <a:lnTo>
                    <a:pt x="144" y="36"/>
                  </a:lnTo>
                  <a:lnTo>
                    <a:pt x="144" y="72"/>
                  </a:lnTo>
                  <a:lnTo>
                    <a:pt x="0" y="72"/>
                  </a:lnTo>
                  <a:lnTo>
                    <a:pt x="0" y="36"/>
                  </a:lnTo>
                  <a:close/>
                  <a:moveTo>
                    <a:pt x="251" y="36"/>
                  </a:moveTo>
                  <a:lnTo>
                    <a:pt x="395" y="36"/>
                  </a:lnTo>
                  <a:lnTo>
                    <a:pt x="395" y="72"/>
                  </a:lnTo>
                  <a:lnTo>
                    <a:pt x="251" y="72"/>
                  </a:lnTo>
                  <a:lnTo>
                    <a:pt x="251" y="36"/>
                  </a:lnTo>
                  <a:close/>
                  <a:moveTo>
                    <a:pt x="503" y="36"/>
                  </a:moveTo>
                  <a:lnTo>
                    <a:pt x="646" y="36"/>
                  </a:lnTo>
                  <a:lnTo>
                    <a:pt x="646" y="72"/>
                  </a:lnTo>
                  <a:lnTo>
                    <a:pt x="503" y="72"/>
                  </a:lnTo>
                  <a:lnTo>
                    <a:pt x="503" y="36"/>
                  </a:lnTo>
                  <a:close/>
                  <a:moveTo>
                    <a:pt x="684" y="0"/>
                  </a:moveTo>
                  <a:lnTo>
                    <a:pt x="792" y="54"/>
                  </a:lnTo>
                  <a:lnTo>
                    <a:pt x="684" y="107"/>
                  </a:lnTo>
                  <a:lnTo>
                    <a:pt x="684" y="0"/>
                  </a:lnTo>
                  <a:close/>
                </a:path>
              </a:pathLst>
            </a:custGeom>
            <a:solidFill>
              <a:srgbClr val="000000"/>
            </a:solidFill>
            <a:ln w="127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66" name="Freeform 70"/>
            <p:cNvSpPr>
              <a:spLocks noEditPoints="1"/>
            </p:cNvSpPr>
            <p:nvPr/>
          </p:nvSpPr>
          <p:spPr bwMode="auto">
            <a:xfrm>
              <a:off x="621" y="2496"/>
              <a:ext cx="1809" cy="107"/>
            </a:xfrm>
            <a:custGeom>
              <a:avLst/>
              <a:gdLst/>
              <a:ahLst/>
              <a:cxnLst>
                <a:cxn ang="0">
                  <a:pos x="0" y="36"/>
                </a:cxn>
                <a:cxn ang="0">
                  <a:pos x="1720" y="36"/>
                </a:cxn>
                <a:cxn ang="0">
                  <a:pos x="1720" y="72"/>
                </a:cxn>
                <a:cxn ang="0">
                  <a:pos x="0" y="72"/>
                </a:cxn>
                <a:cxn ang="0">
                  <a:pos x="0" y="36"/>
                </a:cxn>
                <a:cxn ang="0">
                  <a:pos x="1702" y="0"/>
                </a:cxn>
                <a:cxn ang="0">
                  <a:pos x="1809" y="54"/>
                </a:cxn>
                <a:cxn ang="0">
                  <a:pos x="1702" y="107"/>
                </a:cxn>
                <a:cxn ang="0">
                  <a:pos x="1702" y="0"/>
                </a:cxn>
              </a:cxnLst>
              <a:rect l="0" t="0" r="r" b="b"/>
              <a:pathLst>
                <a:path w="1809" h="107">
                  <a:moveTo>
                    <a:pt x="0" y="36"/>
                  </a:moveTo>
                  <a:lnTo>
                    <a:pt x="1720" y="36"/>
                  </a:lnTo>
                  <a:lnTo>
                    <a:pt x="1720" y="72"/>
                  </a:lnTo>
                  <a:lnTo>
                    <a:pt x="0" y="72"/>
                  </a:lnTo>
                  <a:lnTo>
                    <a:pt x="0" y="36"/>
                  </a:lnTo>
                  <a:close/>
                  <a:moveTo>
                    <a:pt x="1702" y="0"/>
                  </a:moveTo>
                  <a:lnTo>
                    <a:pt x="1809" y="54"/>
                  </a:lnTo>
                  <a:lnTo>
                    <a:pt x="1702" y="107"/>
                  </a:lnTo>
                  <a:lnTo>
                    <a:pt x="1702" y="0"/>
                  </a:lnTo>
                  <a:close/>
                </a:path>
              </a:pathLst>
            </a:custGeom>
            <a:solidFill>
              <a:srgbClr val="9999FF"/>
            </a:solidFill>
            <a:ln w="1270">
              <a:solidFill>
                <a:srgbClr val="9999FF"/>
              </a:solidFill>
              <a:bevel/>
              <a:headEnd/>
              <a:tailEnd/>
            </a:ln>
          </p:spPr>
          <p:txBody>
            <a:bodyPr vert="horz" wrap="square" lIns="91440" tIns="45720" rIns="91440" bIns="45720" numCol="1" anchor="t" anchorCtr="0" compatLnSpc="1">
              <a:prstTxWarp prst="textNoShape">
                <a:avLst/>
              </a:prstTxWarp>
            </a:bodyPr>
            <a:lstStyle/>
            <a:p>
              <a:endParaRPr lang="en-GB"/>
            </a:p>
          </p:txBody>
        </p:sp>
        <p:grpSp>
          <p:nvGrpSpPr>
            <p:cNvPr id="413762" name="Group 66"/>
            <p:cNvGrpSpPr>
              <a:grpSpLocks/>
            </p:cNvGrpSpPr>
            <p:nvPr/>
          </p:nvGrpSpPr>
          <p:grpSpPr bwMode="auto">
            <a:xfrm>
              <a:off x="8029" y="1589"/>
              <a:ext cx="962" cy="1017"/>
              <a:chOff x="8029" y="1589"/>
              <a:chExt cx="962" cy="1017"/>
            </a:xfrm>
          </p:grpSpPr>
          <p:sp>
            <p:nvSpPr>
              <p:cNvPr id="413765" name="Freeform 69"/>
              <p:cNvSpPr>
                <a:spLocks/>
              </p:cNvSpPr>
              <p:nvPr/>
            </p:nvSpPr>
            <p:spPr bwMode="auto">
              <a:xfrm>
                <a:off x="8029" y="1589"/>
                <a:ext cx="962" cy="1017"/>
              </a:xfrm>
              <a:custGeom>
                <a:avLst/>
                <a:gdLst/>
                <a:ahLst/>
                <a:cxnLst>
                  <a:cxn ang="0">
                    <a:pos x="1004" y="0"/>
                  </a:cxn>
                  <a:cxn ang="0">
                    <a:pos x="0" y="333"/>
                  </a:cxn>
                  <a:cxn ang="0">
                    <a:pos x="0" y="1791"/>
                  </a:cxn>
                  <a:cxn ang="0">
                    <a:pos x="1004" y="2125"/>
                  </a:cxn>
                  <a:cxn ang="0">
                    <a:pos x="2008" y="1791"/>
                  </a:cxn>
                  <a:cxn ang="0">
                    <a:pos x="2008" y="333"/>
                  </a:cxn>
                  <a:cxn ang="0">
                    <a:pos x="1004" y="0"/>
                  </a:cxn>
                </a:cxnLst>
                <a:rect l="0" t="0" r="r" b="b"/>
                <a:pathLst>
                  <a:path w="2008" h="2125">
                    <a:moveTo>
                      <a:pt x="1004" y="0"/>
                    </a:moveTo>
                    <a:cubicBezTo>
                      <a:pt x="449" y="0"/>
                      <a:pt x="0" y="149"/>
                      <a:pt x="0" y="333"/>
                    </a:cubicBezTo>
                    <a:lnTo>
                      <a:pt x="0" y="1791"/>
                    </a:lnTo>
                    <a:cubicBezTo>
                      <a:pt x="0" y="1975"/>
                      <a:pt x="449" y="2125"/>
                      <a:pt x="1004" y="2125"/>
                    </a:cubicBezTo>
                    <a:cubicBezTo>
                      <a:pt x="1558" y="2125"/>
                      <a:pt x="2008" y="1975"/>
                      <a:pt x="2008" y="1791"/>
                    </a:cubicBezTo>
                    <a:lnTo>
                      <a:pt x="2008" y="333"/>
                    </a:lnTo>
                    <a:cubicBezTo>
                      <a:pt x="2008" y="149"/>
                      <a:pt x="1558" y="0"/>
                      <a:pt x="1004" y="0"/>
                    </a:cubicBezTo>
                    <a:close/>
                  </a:path>
                </a:pathLst>
              </a:custGeom>
              <a:solidFill>
                <a:srgbClr val="BFEBB3"/>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64" name="Freeform 68"/>
              <p:cNvSpPr>
                <a:spLocks/>
              </p:cNvSpPr>
              <p:nvPr/>
            </p:nvSpPr>
            <p:spPr bwMode="auto">
              <a:xfrm>
                <a:off x="8029" y="1589"/>
                <a:ext cx="962" cy="1017"/>
              </a:xfrm>
              <a:custGeom>
                <a:avLst/>
                <a:gdLst/>
                <a:ahLst/>
                <a:cxnLst>
                  <a:cxn ang="0">
                    <a:pos x="1004" y="0"/>
                  </a:cxn>
                  <a:cxn ang="0">
                    <a:pos x="0" y="333"/>
                  </a:cxn>
                  <a:cxn ang="0">
                    <a:pos x="0" y="1791"/>
                  </a:cxn>
                  <a:cxn ang="0">
                    <a:pos x="1004" y="2125"/>
                  </a:cxn>
                  <a:cxn ang="0">
                    <a:pos x="2008" y="1791"/>
                  </a:cxn>
                  <a:cxn ang="0">
                    <a:pos x="2008" y="333"/>
                  </a:cxn>
                  <a:cxn ang="0">
                    <a:pos x="1004" y="0"/>
                  </a:cxn>
                </a:cxnLst>
                <a:rect l="0" t="0" r="r" b="b"/>
                <a:pathLst>
                  <a:path w="2008" h="2125">
                    <a:moveTo>
                      <a:pt x="1004" y="0"/>
                    </a:moveTo>
                    <a:cubicBezTo>
                      <a:pt x="449" y="0"/>
                      <a:pt x="0" y="149"/>
                      <a:pt x="0" y="333"/>
                    </a:cubicBezTo>
                    <a:lnTo>
                      <a:pt x="0" y="1791"/>
                    </a:lnTo>
                    <a:cubicBezTo>
                      <a:pt x="0" y="1975"/>
                      <a:pt x="449" y="2125"/>
                      <a:pt x="1004" y="2125"/>
                    </a:cubicBezTo>
                    <a:cubicBezTo>
                      <a:pt x="1558" y="2125"/>
                      <a:pt x="2008" y="1975"/>
                      <a:pt x="2008" y="1791"/>
                    </a:cubicBezTo>
                    <a:lnTo>
                      <a:pt x="2008" y="333"/>
                    </a:lnTo>
                    <a:cubicBezTo>
                      <a:pt x="2008" y="149"/>
                      <a:pt x="1558" y="0"/>
                      <a:pt x="1004" y="0"/>
                    </a:cubicBez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63" name="Freeform 67"/>
              <p:cNvSpPr>
                <a:spLocks/>
              </p:cNvSpPr>
              <p:nvPr/>
            </p:nvSpPr>
            <p:spPr bwMode="auto">
              <a:xfrm>
                <a:off x="8029" y="1748"/>
                <a:ext cx="962" cy="160"/>
              </a:xfrm>
              <a:custGeom>
                <a:avLst/>
                <a:gdLst/>
                <a:ahLst/>
                <a:cxnLst>
                  <a:cxn ang="0">
                    <a:pos x="0" y="0"/>
                  </a:cxn>
                  <a:cxn ang="0">
                    <a:pos x="481" y="160"/>
                  </a:cxn>
                  <a:cxn ang="0">
                    <a:pos x="962" y="0"/>
                  </a:cxn>
                </a:cxnLst>
                <a:rect l="0" t="0" r="r" b="b"/>
                <a:pathLst>
                  <a:path w="962" h="160">
                    <a:moveTo>
                      <a:pt x="0" y="0"/>
                    </a:moveTo>
                    <a:cubicBezTo>
                      <a:pt x="0" y="89"/>
                      <a:pt x="215" y="160"/>
                      <a:pt x="481" y="160"/>
                    </a:cubicBezTo>
                    <a:cubicBezTo>
                      <a:pt x="746" y="160"/>
                      <a:pt x="962" y="89"/>
                      <a:pt x="962" y="0"/>
                    </a:cubicBezTo>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3761" name="Freeform 65"/>
            <p:cNvSpPr>
              <a:spLocks noEditPoints="1"/>
            </p:cNvSpPr>
            <p:nvPr/>
          </p:nvSpPr>
          <p:spPr bwMode="auto">
            <a:xfrm>
              <a:off x="7124" y="1896"/>
              <a:ext cx="905" cy="288"/>
            </a:xfrm>
            <a:custGeom>
              <a:avLst/>
              <a:gdLst/>
              <a:ahLst/>
              <a:cxnLst>
                <a:cxn ang="0">
                  <a:pos x="239" y="97"/>
                </a:cxn>
                <a:cxn ang="0">
                  <a:pos x="666" y="96"/>
                </a:cxn>
                <a:cxn ang="0">
                  <a:pos x="666" y="191"/>
                </a:cxn>
                <a:cxn ang="0">
                  <a:pos x="239" y="192"/>
                </a:cxn>
                <a:cxn ang="0">
                  <a:pos x="239" y="97"/>
                </a:cxn>
                <a:cxn ang="0">
                  <a:pos x="287" y="288"/>
                </a:cxn>
                <a:cxn ang="0">
                  <a:pos x="0" y="145"/>
                </a:cxn>
                <a:cxn ang="0">
                  <a:pos x="286" y="1"/>
                </a:cxn>
                <a:cxn ang="0">
                  <a:pos x="287" y="288"/>
                </a:cxn>
                <a:cxn ang="0">
                  <a:pos x="618" y="0"/>
                </a:cxn>
                <a:cxn ang="0">
                  <a:pos x="905" y="143"/>
                </a:cxn>
                <a:cxn ang="0">
                  <a:pos x="618" y="288"/>
                </a:cxn>
                <a:cxn ang="0">
                  <a:pos x="618" y="0"/>
                </a:cxn>
              </a:cxnLst>
              <a:rect l="0" t="0" r="r" b="b"/>
              <a:pathLst>
                <a:path w="905" h="288">
                  <a:moveTo>
                    <a:pt x="239" y="97"/>
                  </a:moveTo>
                  <a:lnTo>
                    <a:pt x="666" y="96"/>
                  </a:lnTo>
                  <a:lnTo>
                    <a:pt x="666" y="191"/>
                  </a:lnTo>
                  <a:lnTo>
                    <a:pt x="239" y="192"/>
                  </a:lnTo>
                  <a:lnTo>
                    <a:pt x="239" y="97"/>
                  </a:lnTo>
                  <a:close/>
                  <a:moveTo>
                    <a:pt x="287" y="288"/>
                  </a:moveTo>
                  <a:lnTo>
                    <a:pt x="0" y="145"/>
                  </a:lnTo>
                  <a:lnTo>
                    <a:pt x="286" y="1"/>
                  </a:lnTo>
                  <a:lnTo>
                    <a:pt x="287" y="288"/>
                  </a:lnTo>
                  <a:close/>
                  <a:moveTo>
                    <a:pt x="618" y="0"/>
                  </a:moveTo>
                  <a:lnTo>
                    <a:pt x="905" y="143"/>
                  </a:lnTo>
                  <a:lnTo>
                    <a:pt x="618" y="288"/>
                  </a:lnTo>
                  <a:lnTo>
                    <a:pt x="618" y="0"/>
                  </a:lnTo>
                  <a:close/>
                </a:path>
              </a:pathLst>
            </a:custGeom>
            <a:solidFill>
              <a:srgbClr val="EEC412"/>
            </a:solidFill>
            <a:ln w="1270">
              <a:solidFill>
                <a:srgbClr val="EEC412"/>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60" name="Rectangle 64"/>
            <p:cNvSpPr>
              <a:spLocks noChangeArrowheads="1"/>
            </p:cNvSpPr>
            <p:nvPr/>
          </p:nvSpPr>
          <p:spPr bwMode="auto">
            <a:xfrm>
              <a:off x="8417" y="2002"/>
              <a:ext cx="270"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file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59" name="Rectangle 63"/>
            <p:cNvSpPr>
              <a:spLocks noChangeArrowheads="1"/>
            </p:cNvSpPr>
            <p:nvPr/>
          </p:nvSpPr>
          <p:spPr bwMode="auto">
            <a:xfrm>
              <a:off x="8147" y="2232"/>
              <a:ext cx="82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database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58" name="Freeform 62"/>
            <p:cNvSpPr>
              <a:spLocks noEditPoints="1"/>
            </p:cNvSpPr>
            <p:nvPr/>
          </p:nvSpPr>
          <p:spPr bwMode="auto">
            <a:xfrm>
              <a:off x="6505" y="1022"/>
              <a:ext cx="108" cy="566"/>
            </a:xfrm>
            <a:custGeom>
              <a:avLst/>
              <a:gdLst/>
              <a:ahLst/>
              <a:cxnLst>
                <a:cxn ang="0">
                  <a:pos x="72" y="90"/>
                </a:cxn>
                <a:cxn ang="0">
                  <a:pos x="72" y="477"/>
                </a:cxn>
                <a:cxn ang="0">
                  <a:pos x="36" y="477"/>
                </a:cxn>
                <a:cxn ang="0">
                  <a:pos x="36" y="90"/>
                </a:cxn>
                <a:cxn ang="0">
                  <a:pos x="72" y="90"/>
                </a:cxn>
                <a:cxn ang="0">
                  <a:pos x="0" y="108"/>
                </a:cxn>
                <a:cxn ang="0">
                  <a:pos x="54" y="0"/>
                </a:cxn>
                <a:cxn ang="0">
                  <a:pos x="108" y="108"/>
                </a:cxn>
                <a:cxn ang="0">
                  <a:pos x="0" y="108"/>
                </a:cxn>
                <a:cxn ang="0">
                  <a:pos x="108" y="459"/>
                </a:cxn>
                <a:cxn ang="0">
                  <a:pos x="54" y="566"/>
                </a:cxn>
                <a:cxn ang="0">
                  <a:pos x="0" y="459"/>
                </a:cxn>
                <a:cxn ang="0">
                  <a:pos x="108" y="459"/>
                </a:cxn>
              </a:cxnLst>
              <a:rect l="0" t="0" r="r" b="b"/>
              <a:pathLst>
                <a:path w="108" h="566">
                  <a:moveTo>
                    <a:pt x="72" y="90"/>
                  </a:moveTo>
                  <a:lnTo>
                    <a:pt x="72" y="477"/>
                  </a:lnTo>
                  <a:lnTo>
                    <a:pt x="36" y="477"/>
                  </a:lnTo>
                  <a:lnTo>
                    <a:pt x="36" y="90"/>
                  </a:lnTo>
                  <a:lnTo>
                    <a:pt x="72" y="90"/>
                  </a:lnTo>
                  <a:close/>
                  <a:moveTo>
                    <a:pt x="0" y="108"/>
                  </a:moveTo>
                  <a:lnTo>
                    <a:pt x="54" y="0"/>
                  </a:lnTo>
                  <a:lnTo>
                    <a:pt x="108" y="108"/>
                  </a:lnTo>
                  <a:lnTo>
                    <a:pt x="0" y="108"/>
                  </a:lnTo>
                  <a:close/>
                  <a:moveTo>
                    <a:pt x="108" y="459"/>
                  </a:moveTo>
                  <a:lnTo>
                    <a:pt x="54" y="566"/>
                  </a:lnTo>
                  <a:lnTo>
                    <a:pt x="0" y="459"/>
                  </a:lnTo>
                  <a:lnTo>
                    <a:pt x="108" y="459"/>
                  </a:lnTo>
                  <a:close/>
                </a:path>
              </a:pathLst>
            </a:custGeom>
            <a:solidFill>
              <a:srgbClr val="99CC00"/>
            </a:solidFill>
            <a:ln w="1270">
              <a:solidFill>
                <a:srgbClr val="99CC00"/>
              </a:solidFill>
              <a:bevel/>
              <a:headEnd/>
              <a:tailEnd/>
            </a:ln>
          </p:spPr>
          <p:txBody>
            <a:bodyPr vert="horz" wrap="square" lIns="91440" tIns="45720" rIns="91440" bIns="45720" numCol="1" anchor="t" anchorCtr="0" compatLnSpc="1">
              <a:prstTxWarp prst="textNoShape">
                <a:avLst/>
              </a:prstTxWarp>
            </a:bodyPr>
            <a:lstStyle/>
            <a:p>
              <a:endParaRPr lang="en-GB"/>
            </a:p>
          </p:txBody>
        </p:sp>
        <p:grpSp>
          <p:nvGrpSpPr>
            <p:cNvPr id="413755" name="Group 59"/>
            <p:cNvGrpSpPr>
              <a:grpSpLocks/>
            </p:cNvGrpSpPr>
            <p:nvPr/>
          </p:nvGrpSpPr>
          <p:grpSpPr bwMode="auto">
            <a:xfrm>
              <a:off x="6220" y="5"/>
              <a:ext cx="680" cy="1019"/>
              <a:chOff x="6220" y="5"/>
              <a:chExt cx="680" cy="1019"/>
            </a:xfrm>
          </p:grpSpPr>
          <p:sp>
            <p:nvSpPr>
              <p:cNvPr id="413757" name="Freeform 61"/>
              <p:cNvSpPr>
                <a:spLocks/>
              </p:cNvSpPr>
              <p:nvPr/>
            </p:nvSpPr>
            <p:spPr bwMode="auto">
              <a:xfrm>
                <a:off x="6220" y="5"/>
                <a:ext cx="680" cy="1019"/>
              </a:xfrm>
              <a:custGeom>
                <a:avLst/>
                <a:gdLst/>
                <a:ahLst/>
                <a:cxnLst>
                  <a:cxn ang="0">
                    <a:pos x="0" y="0"/>
                  </a:cxn>
                  <a:cxn ang="0">
                    <a:pos x="170" y="1019"/>
                  </a:cxn>
                  <a:cxn ang="0">
                    <a:pos x="510" y="1019"/>
                  </a:cxn>
                  <a:cxn ang="0">
                    <a:pos x="680" y="0"/>
                  </a:cxn>
                  <a:cxn ang="0">
                    <a:pos x="0" y="0"/>
                  </a:cxn>
                </a:cxnLst>
                <a:rect l="0" t="0" r="r" b="b"/>
                <a:pathLst>
                  <a:path w="680" h="1019">
                    <a:moveTo>
                      <a:pt x="0" y="0"/>
                    </a:moveTo>
                    <a:lnTo>
                      <a:pt x="170" y="1019"/>
                    </a:lnTo>
                    <a:lnTo>
                      <a:pt x="510" y="1019"/>
                    </a:lnTo>
                    <a:lnTo>
                      <a:pt x="680" y="0"/>
                    </a:lnTo>
                    <a:lnTo>
                      <a:pt x="0" y="0"/>
                    </a:lnTo>
                    <a:close/>
                  </a:path>
                </a:pathLst>
              </a:cu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56" name="Freeform 60"/>
              <p:cNvSpPr>
                <a:spLocks/>
              </p:cNvSpPr>
              <p:nvPr/>
            </p:nvSpPr>
            <p:spPr bwMode="auto">
              <a:xfrm>
                <a:off x="6220" y="5"/>
                <a:ext cx="680" cy="1019"/>
              </a:xfrm>
              <a:custGeom>
                <a:avLst/>
                <a:gdLst/>
                <a:ahLst/>
                <a:cxnLst>
                  <a:cxn ang="0">
                    <a:pos x="0" y="0"/>
                  </a:cxn>
                  <a:cxn ang="0">
                    <a:pos x="170" y="1019"/>
                  </a:cxn>
                  <a:cxn ang="0">
                    <a:pos x="510" y="1019"/>
                  </a:cxn>
                  <a:cxn ang="0">
                    <a:pos x="680" y="0"/>
                  </a:cxn>
                  <a:cxn ang="0">
                    <a:pos x="0" y="0"/>
                  </a:cxn>
                </a:cxnLst>
                <a:rect l="0" t="0" r="r" b="b"/>
                <a:pathLst>
                  <a:path w="680" h="1019">
                    <a:moveTo>
                      <a:pt x="0" y="0"/>
                    </a:moveTo>
                    <a:lnTo>
                      <a:pt x="170" y="1019"/>
                    </a:lnTo>
                    <a:lnTo>
                      <a:pt x="510" y="1019"/>
                    </a:lnTo>
                    <a:lnTo>
                      <a:pt x="680" y="0"/>
                    </a:lnTo>
                    <a:lnTo>
                      <a:pt x="0" y="0"/>
                    </a:ln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3754" name="Rectangle 58"/>
            <p:cNvSpPr>
              <a:spLocks noChangeArrowheads="1"/>
            </p:cNvSpPr>
            <p:nvPr/>
          </p:nvSpPr>
          <p:spPr bwMode="auto">
            <a:xfrm rot="5400000">
              <a:off x="6482" y="205"/>
              <a:ext cx="240" cy="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EKU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53" name="Freeform 57"/>
            <p:cNvSpPr>
              <a:spLocks noEditPoints="1"/>
            </p:cNvSpPr>
            <p:nvPr/>
          </p:nvSpPr>
          <p:spPr bwMode="auto">
            <a:xfrm>
              <a:off x="282" y="3173"/>
              <a:ext cx="453" cy="108"/>
            </a:xfrm>
            <a:custGeom>
              <a:avLst/>
              <a:gdLst/>
              <a:ahLst/>
              <a:cxnLst>
                <a:cxn ang="0">
                  <a:pos x="0" y="35"/>
                </a:cxn>
                <a:cxn ang="0">
                  <a:pos x="363" y="37"/>
                </a:cxn>
                <a:cxn ang="0">
                  <a:pos x="363" y="72"/>
                </a:cxn>
                <a:cxn ang="0">
                  <a:pos x="0" y="71"/>
                </a:cxn>
                <a:cxn ang="0">
                  <a:pos x="0" y="35"/>
                </a:cxn>
                <a:cxn ang="0">
                  <a:pos x="346" y="0"/>
                </a:cxn>
                <a:cxn ang="0">
                  <a:pos x="453" y="55"/>
                </a:cxn>
                <a:cxn ang="0">
                  <a:pos x="345" y="108"/>
                </a:cxn>
                <a:cxn ang="0">
                  <a:pos x="346" y="0"/>
                </a:cxn>
              </a:cxnLst>
              <a:rect l="0" t="0" r="r" b="b"/>
              <a:pathLst>
                <a:path w="453" h="108">
                  <a:moveTo>
                    <a:pt x="0" y="35"/>
                  </a:moveTo>
                  <a:lnTo>
                    <a:pt x="363" y="37"/>
                  </a:lnTo>
                  <a:lnTo>
                    <a:pt x="363" y="72"/>
                  </a:lnTo>
                  <a:lnTo>
                    <a:pt x="0" y="71"/>
                  </a:lnTo>
                  <a:lnTo>
                    <a:pt x="0" y="35"/>
                  </a:lnTo>
                  <a:close/>
                  <a:moveTo>
                    <a:pt x="346" y="0"/>
                  </a:moveTo>
                  <a:lnTo>
                    <a:pt x="453" y="55"/>
                  </a:lnTo>
                  <a:lnTo>
                    <a:pt x="345" y="108"/>
                  </a:lnTo>
                  <a:lnTo>
                    <a:pt x="346" y="0"/>
                  </a:lnTo>
                  <a:close/>
                </a:path>
              </a:pathLst>
            </a:custGeom>
            <a:solidFill>
              <a:srgbClr val="000000"/>
            </a:solidFill>
            <a:ln w="127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52" name="Rectangle 56"/>
            <p:cNvSpPr>
              <a:spLocks noChangeArrowheads="1"/>
            </p:cNvSpPr>
            <p:nvPr/>
          </p:nvSpPr>
          <p:spPr bwMode="auto">
            <a:xfrm>
              <a:off x="965" y="3132"/>
              <a:ext cx="109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Disk access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51" name="Freeform 55"/>
            <p:cNvSpPr>
              <a:spLocks noEditPoints="1"/>
            </p:cNvSpPr>
            <p:nvPr/>
          </p:nvSpPr>
          <p:spPr bwMode="auto">
            <a:xfrm>
              <a:off x="254" y="3513"/>
              <a:ext cx="509" cy="107"/>
            </a:xfrm>
            <a:custGeom>
              <a:avLst/>
              <a:gdLst/>
              <a:ahLst/>
              <a:cxnLst>
                <a:cxn ang="0">
                  <a:pos x="1" y="34"/>
                </a:cxn>
                <a:cxn ang="0">
                  <a:pos x="144" y="34"/>
                </a:cxn>
                <a:cxn ang="0">
                  <a:pos x="144" y="70"/>
                </a:cxn>
                <a:cxn ang="0">
                  <a:pos x="0" y="70"/>
                </a:cxn>
                <a:cxn ang="0">
                  <a:pos x="1" y="34"/>
                </a:cxn>
                <a:cxn ang="0">
                  <a:pos x="252" y="35"/>
                </a:cxn>
                <a:cxn ang="0">
                  <a:pos x="395" y="36"/>
                </a:cxn>
                <a:cxn ang="0">
                  <a:pos x="395" y="72"/>
                </a:cxn>
                <a:cxn ang="0">
                  <a:pos x="252" y="71"/>
                </a:cxn>
                <a:cxn ang="0">
                  <a:pos x="252" y="35"/>
                </a:cxn>
                <a:cxn ang="0">
                  <a:pos x="401" y="0"/>
                </a:cxn>
                <a:cxn ang="0">
                  <a:pos x="509" y="54"/>
                </a:cxn>
                <a:cxn ang="0">
                  <a:pos x="401" y="107"/>
                </a:cxn>
                <a:cxn ang="0">
                  <a:pos x="401" y="0"/>
                </a:cxn>
              </a:cxnLst>
              <a:rect l="0" t="0" r="r" b="b"/>
              <a:pathLst>
                <a:path w="509" h="107">
                  <a:moveTo>
                    <a:pt x="1" y="34"/>
                  </a:moveTo>
                  <a:lnTo>
                    <a:pt x="144" y="34"/>
                  </a:lnTo>
                  <a:lnTo>
                    <a:pt x="144" y="70"/>
                  </a:lnTo>
                  <a:lnTo>
                    <a:pt x="0" y="70"/>
                  </a:lnTo>
                  <a:lnTo>
                    <a:pt x="1" y="34"/>
                  </a:lnTo>
                  <a:close/>
                  <a:moveTo>
                    <a:pt x="252" y="35"/>
                  </a:moveTo>
                  <a:lnTo>
                    <a:pt x="395" y="36"/>
                  </a:lnTo>
                  <a:lnTo>
                    <a:pt x="395" y="72"/>
                  </a:lnTo>
                  <a:lnTo>
                    <a:pt x="252" y="71"/>
                  </a:lnTo>
                  <a:lnTo>
                    <a:pt x="252" y="35"/>
                  </a:lnTo>
                  <a:close/>
                  <a:moveTo>
                    <a:pt x="401" y="0"/>
                  </a:moveTo>
                  <a:lnTo>
                    <a:pt x="509" y="54"/>
                  </a:lnTo>
                  <a:lnTo>
                    <a:pt x="401" y="107"/>
                  </a:lnTo>
                  <a:lnTo>
                    <a:pt x="401" y="0"/>
                  </a:lnTo>
                  <a:close/>
                </a:path>
              </a:pathLst>
            </a:custGeom>
            <a:solidFill>
              <a:srgbClr val="000000"/>
            </a:solidFill>
            <a:ln w="127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50" name="Rectangle 54"/>
            <p:cNvSpPr>
              <a:spLocks noChangeArrowheads="1"/>
            </p:cNvSpPr>
            <p:nvPr/>
          </p:nvSpPr>
          <p:spPr bwMode="auto">
            <a:xfrm>
              <a:off x="965" y="3448"/>
              <a:ext cx="133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Multicast, UDP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49" name="Rectangle 53"/>
            <p:cNvSpPr>
              <a:spLocks noChangeArrowheads="1"/>
            </p:cNvSpPr>
            <p:nvPr/>
          </p:nvSpPr>
          <p:spPr bwMode="auto">
            <a:xfrm>
              <a:off x="965" y="3766"/>
              <a:ext cx="990"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Log events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48" name="Freeform 52"/>
            <p:cNvSpPr>
              <a:spLocks noEditPoints="1"/>
            </p:cNvSpPr>
            <p:nvPr/>
          </p:nvSpPr>
          <p:spPr bwMode="auto">
            <a:xfrm>
              <a:off x="254" y="3796"/>
              <a:ext cx="509" cy="108"/>
            </a:xfrm>
            <a:custGeom>
              <a:avLst/>
              <a:gdLst/>
              <a:ahLst/>
              <a:cxnLst>
                <a:cxn ang="0">
                  <a:pos x="1" y="34"/>
                </a:cxn>
                <a:cxn ang="0">
                  <a:pos x="419" y="36"/>
                </a:cxn>
                <a:cxn ang="0">
                  <a:pos x="419" y="72"/>
                </a:cxn>
                <a:cxn ang="0">
                  <a:pos x="0" y="70"/>
                </a:cxn>
                <a:cxn ang="0">
                  <a:pos x="1" y="34"/>
                </a:cxn>
                <a:cxn ang="0">
                  <a:pos x="401" y="0"/>
                </a:cxn>
                <a:cxn ang="0">
                  <a:pos x="509" y="54"/>
                </a:cxn>
                <a:cxn ang="0">
                  <a:pos x="401" y="108"/>
                </a:cxn>
                <a:cxn ang="0">
                  <a:pos x="401" y="0"/>
                </a:cxn>
              </a:cxnLst>
              <a:rect l="0" t="0" r="r" b="b"/>
              <a:pathLst>
                <a:path w="509" h="108">
                  <a:moveTo>
                    <a:pt x="1" y="34"/>
                  </a:moveTo>
                  <a:lnTo>
                    <a:pt x="419" y="36"/>
                  </a:lnTo>
                  <a:lnTo>
                    <a:pt x="419" y="72"/>
                  </a:lnTo>
                  <a:lnTo>
                    <a:pt x="0" y="70"/>
                  </a:lnTo>
                  <a:lnTo>
                    <a:pt x="1" y="34"/>
                  </a:lnTo>
                  <a:close/>
                  <a:moveTo>
                    <a:pt x="401" y="0"/>
                  </a:moveTo>
                  <a:lnTo>
                    <a:pt x="509" y="54"/>
                  </a:lnTo>
                  <a:lnTo>
                    <a:pt x="401" y="108"/>
                  </a:lnTo>
                  <a:lnTo>
                    <a:pt x="401" y="0"/>
                  </a:lnTo>
                  <a:close/>
                </a:path>
              </a:pathLst>
            </a:custGeom>
            <a:solidFill>
              <a:srgbClr val="FF0000"/>
            </a:solidFill>
            <a:ln w="1270">
              <a:solidFill>
                <a:srgbClr val="FF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47" name="Freeform 51"/>
            <p:cNvSpPr>
              <a:spLocks noEditPoints="1"/>
            </p:cNvSpPr>
            <p:nvPr/>
          </p:nvSpPr>
          <p:spPr bwMode="auto">
            <a:xfrm>
              <a:off x="254" y="4079"/>
              <a:ext cx="509" cy="108"/>
            </a:xfrm>
            <a:custGeom>
              <a:avLst/>
              <a:gdLst/>
              <a:ahLst/>
              <a:cxnLst>
                <a:cxn ang="0">
                  <a:pos x="1" y="35"/>
                </a:cxn>
                <a:cxn ang="0">
                  <a:pos x="419" y="36"/>
                </a:cxn>
                <a:cxn ang="0">
                  <a:pos x="419" y="72"/>
                </a:cxn>
                <a:cxn ang="0">
                  <a:pos x="0" y="70"/>
                </a:cxn>
                <a:cxn ang="0">
                  <a:pos x="1" y="35"/>
                </a:cxn>
                <a:cxn ang="0">
                  <a:pos x="401" y="0"/>
                </a:cxn>
                <a:cxn ang="0">
                  <a:pos x="509" y="54"/>
                </a:cxn>
                <a:cxn ang="0">
                  <a:pos x="401" y="108"/>
                </a:cxn>
                <a:cxn ang="0">
                  <a:pos x="401" y="0"/>
                </a:cxn>
              </a:cxnLst>
              <a:rect l="0" t="0" r="r" b="b"/>
              <a:pathLst>
                <a:path w="509" h="108">
                  <a:moveTo>
                    <a:pt x="1" y="35"/>
                  </a:moveTo>
                  <a:lnTo>
                    <a:pt x="419" y="36"/>
                  </a:lnTo>
                  <a:lnTo>
                    <a:pt x="419" y="72"/>
                  </a:lnTo>
                  <a:lnTo>
                    <a:pt x="0" y="70"/>
                  </a:lnTo>
                  <a:lnTo>
                    <a:pt x="1" y="35"/>
                  </a:lnTo>
                  <a:close/>
                  <a:moveTo>
                    <a:pt x="401" y="0"/>
                  </a:moveTo>
                  <a:lnTo>
                    <a:pt x="509" y="54"/>
                  </a:lnTo>
                  <a:lnTo>
                    <a:pt x="401" y="108"/>
                  </a:lnTo>
                  <a:lnTo>
                    <a:pt x="401" y="0"/>
                  </a:lnTo>
                  <a:close/>
                </a:path>
              </a:pathLst>
            </a:custGeom>
            <a:solidFill>
              <a:srgbClr val="FF66CC"/>
            </a:solidFill>
            <a:ln w="1270">
              <a:solidFill>
                <a:srgbClr val="FF66CC"/>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46" name="Rectangle 50"/>
            <p:cNvSpPr>
              <a:spLocks noChangeArrowheads="1"/>
            </p:cNvSpPr>
            <p:nvPr/>
          </p:nvSpPr>
          <p:spPr bwMode="auto">
            <a:xfrm>
              <a:off x="965" y="4084"/>
              <a:ext cx="154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FTP data transfer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45" name="Freeform 49"/>
            <p:cNvSpPr>
              <a:spLocks noEditPoints="1"/>
            </p:cNvSpPr>
            <p:nvPr/>
          </p:nvSpPr>
          <p:spPr bwMode="auto">
            <a:xfrm>
              <a:off x="227" y="4417"/>
              <a:ext cx="564" cy="109"/>
            </a:xfrm>
            <a:custGeom>
              <a:avLst/>
              <a:gdLst/>
              <a:ahLst/>
              <a:cxnLst>
                <a:cxn ang="0">
                  <a:pos x="89" y="37"/>
                </a:cxn>
                <a:cxn ang="0">
                  <a:pos x="474" y="36"/>
                </a:cxn>
                <a:cxn ang="0">
                  <a:pos x="474" y="72"/>
                </a:cxn>
                <a:cxn ang="0">
                  <a:pos x="89" y="73"/>
                </a:cxn>
                <a:cxn ang="0">
                  <a:pos x="89" y="37"/>
                </a:cxn>
                <a:cxn ang="0">
                  <a:pos x="107" y="109"/>
                </a:cxn>
                <a:cxn ang="0">
                  <a:pos x="0" y="56"/>
                </a:cxn>
                <a:cxn ang="0">
                  <a:pos x="107" y="1"/>
                </a:cxn>
                <a:cxn ang="0">
                  <a:pos x="107" y="109"/>
                </a:cxn>
                <a:cxn ang="0">
                  <a:pos x="456" y="0"/>
                </a:cxn>
                <a:cxn ang="0">
                  <a:pos x="564" y="53"/>
                </a:cxn>
                <a:cxn ang="0">
                  <a:pos x="456" y="108"/>
                </a:cxn>
                <a:cxn ang="0">
                  <a:pos x="456" y="0"/>
                </a:cxn>
              </a:cxnLst>
              <a:rect l="0" t="0" r="r" b="b"/>
              <a:pathLst>
                <a:path w="564" h="109">
                  <a:moveTo>
                    <a:pt x="89" y="37"/>
                  </a:moveTo>
                  <a:lnTo>
                    <a:pt x="474" y="36"/>
                  </a:lnTo>
                  <a:lnTo>
                    <a:pt x="474" y="72"/>
                  </a:lnTo>
                  <a:lnTo>
                    <a:pt x="89" y="73"/>
                  </a:lnTo>
                  <a:lnTo>
                    <a:pt x="89" y="37"/>
                  </a:lnTo>
                  <a:close/>
                  <a:moveTo>
                    <a:pt x="107" y="109"/>
                  </a:moveTo>
                  <a:lnTo>
                    <a:pt x="0" y="56"/>
                  </a:lnTo>
                  <a:lnTo>
                    <a:pt x="107" y="1"/>
                  </a:lnTo>
                  <a:lnTo>
                    <a:pt x="107" y="109"/>
                  </a:lnTo>
                  <a:close/>
                  <a:moveTo>
                    <a:pt x="456" y="0"/>
                  </a:moveTo>
                  <a:lnTo>
                    <a:pt x="564" y="53"/>
                  </a:lnTo>
                  <a:lnTo>
                    <a:pt x="456" y="108"/>
                  </a:lnTo>
                  <a:lnTo>
                    <a:pt x="456" y="0"/>
                  </a:lnTo>
                  <a:close/>
                </a:path>
              </a:pathLst>
            </a:custGeom>
            <a:solidFill>
              <a:srgbClr val="EEC412"/>
            </a:solidFill>
            <a:ln w="1270">
              <a:solidFill>
                <a:srgbClr val="EEC412"/>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44" name="Rectangle 48"/>
            <p:cNvSpPr>
              <a:spLocks noChangeArrowheads="1"/>
            </p:cNvSpPr>
            <p:nvPr/>
          </p:nvSpPr>
          <p:spPr bwMode="auto">
            <a:xfrm>
              <a:off x="965" y="4399"/>
              <a:ext cx="127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File fragments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43" name="Freeform 47"/>
            <p:cNvSpPr>
              <a:spLocks noEditPoints="1"/>
            </p:cNvSpPr>
            <p:nvPr/>
          </p:nvSpPr>
          <p:spPr bwMode="auto">
            <a:xfrm>
              <a:off x="227" y="4756"/>
              <a:ext cx="564" cy="109"/>
            </a:xfrm>
            <a:custGeom>
              <a:avLst/>
              <a:gdLst/>
              <a:ahLst/>
              <a:cxnLst>
                <a:cxn ang="0">
                  <a:pos x="89" y="36"/>
                </a:cxn>
                <a:cxn ang="0">
                  <a:pos x="474" y="37"/>
                </a:cxn>
                <a:cxn ang="0">
                  <a:pos x="474" y="73"/>
                </a:cxn>
                <a:cxn ang="0">
                  <a:pos x="89" y="72"/>
                </a:cxn>
                <a:cxn ang="0">
                  <a:pos x="89" y="36"/>
                </a:cxn>
                <a:cxn ang="0">
                  <a:pos x="107" y="108"/>
                </a:cxn>
                <a:cxn ang="0">
                  <a:pos x="0" y="54"/>
                </a:cxn>
                <a:cxn ang="0">
                  <a:pos x="107" y="0"/>
                </a:cxn>
                <a:cxn ang="0">
                  <a:pos x="107" y="108"/>
                </a:cxn>
                <a:cxn ang="0">
                  <a:pos x="456" y="1"/>
                </a:cxn>
                <a:cxn ang="0">
                  <a:pos x="564" y="55"/>
                </a:cxn>
                <a:cxn ang="0">
                  <a:pos x="456" y="109"/>
                </a:cxn>
                <a:cxn ang="0">
                  <a:pos x="456" y="1"/>
                </a:cxn>
              </a:cxnLst>
              <a:rect l="0" t="0" r="r" b="b"/>
              <a:pathLst>
                <a:path w="564" h="109">
                  <a:moveTo>
                    <a:pt x="89" y="36"/>
                  </a:moveTo>
                  <a:lnTo>
                    <a:pt x="474" y="37"/>
                  </a:lnTo>
                  <a:lnTo>
                    <a:pt x="474" y="73"/>
                  </a:lnTo>
                  <a:lnTo>
                    <a:pt x="89" y="72"/>
                  </a:lnTo>
                  <a:lnTo>
                    <a:pt x="89" y="36"/>
                  </a:lnTo>
                  <a:close/>
                  <a:moveTo>
                    <a:pt x="107" y="108"/>
                  </a:moveTo>
                  <a:lnTo>
                    <a:pt x="0" y="54"/>
                  </a:lnTo>
                  <a:lnTo>
                    <a:pt x="107" y="0"/>
                  </a:lnTo>
                  <a:lnTo>
                    <a:pt x="107" y="108"/>
                  </a:lnTo>
                  <a:close/>
                  <a:moveTo>
                    <a:pt x="456" y="1"/>
                  </a:moveTo>
                  <a:lnTo>
                    <a:pt x="564" y="55"/>
                  </a:lnTo>
                  <a:lnTo>
                    <a:pt x="456" y="109"/>
                  </a:lnTo>
                  <a:lnTo>
                    <a:pt x="456" y="1"/>
                  </a:lnTo>
                  <a:close/>
                </a:path>
              </a:pathLst>
            </a:custGeom>
            <a:solidFill>
              <a:srgbClr val="99CC00"/>
            </a:solidFill>
            <a:ln w="1270">
              <a:solidFill>
                <a:srgbClr val="99CC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42" name="Rectangle 46"/>
            <p:cNvSpPr>
              <a:spLocks noChangeArrowheads="1"/>
            </p:cNvSpPr>
            <p:nvPr/>
          </p:nvSpPr>
          <p:spPr bwMode="auto">
            <a:xfrm>
              <a:off x="965" y="4715"/>
              <a:ext cx="124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USB transfers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41" name="Freeform 45"/>
            <p:cNvSpPr>
              <a:spLocks noEditPoints="1"/>
            </p:cNvSpPr>
            <p:nvPr/>
          </p:nvSpPr>
          <p:spPr bwMode="auto">
            <a:xfrm>
              <a:off x="242" y="5096"/>
              <a:ext cx="533" cy="108"/>
            </a:xfrm>
            <a:custGeom>
              <a:avLst/>
              <a:gdLst/>
              <a:ahLst/>
              <a:cxnLst>
                <a:cxn ang="0">
                  <a:pos x="1" y="35"/>
                </a:cxn>
                <a:cxn ang="0">
                  <a:pos x="443" y="36"/>
                </a:cxn>
                <a:cxn ang="0">
                  <a:pos x="443" y="72"/>
                </a:cxn>
                <a:cxn ang="0">
                  <a:pos x="0" y="71"/>
                </a:cxn>
                <a:cxn ang="0">
                  <a:pos x="1" y="35"/>
                </a:cxn>
                <a:cxn ang="0">
                  <a:pos x="425" y="0"/>
                </a:cxn>
                <a:cxn ang="0">
                  <a:pos x="533" y="55"/>
                </a:cxn>
                <a:cxn ang="0">
                  <a:pos x="425" y="108"/>
                </a:cxn>
                <a:cxn ang="0">
                  <a:pos x="425" y="0"/>
                </a:cxn>
              </a:cxnLst>
              <a:rect l="0" t="0" r="r" b="b"/>
              <a:pathLst>
                <a:path w="533" h="108">
                  <a:moveTo>
                    <a:pt x="1" y="35"/>
                  </a:moveTo>
                  <a:lnTo>
                    <a:pt x="443" y="36"/>
                  </a:lnTo>
                  <a:lnTo>
                    <a:pt x="443" y="72"/>
                  </a:lnTo>
                  <a:lnTo>
                    <a:pt x="0" y="71"/>
                  </a:lnTo>
                  <a:lnTo>
                    <a:pt x="1" y="35"/>
                  </a:lnTo>
                  <a:close/>
                  <a:moveTo>
                    <a:pt x="425" y="0"/>
                  </a:moveTo>
                  <a:lnTo>
                    <a:pt x="533" y="55"/>
                  </a:lnTo>
                  <a:lnTo>
                    <a:pt x="425" y="108"/>
                  </a:lnTo>
                  <a:lnTo>
                    <a:pt x="425" y="0"/>
                  </a:lnTo>
                  <a:close/>
                </a:path>
              </a:pathLst>
            </a:custGeom>
            <a:solidFill>
              <a:srgbClr val="9999FF"/>
            </a:solidFill>
            <a:ln w="1270">
              <a:solidFill>
                <a:srgbClr val="9999FF"/>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40" name="Rectangle 44"/>
            <p:cNvSpPr>
              <a:spLocks noChangeArrowheads="1"/>
            </p:cNvSpPr>
            <p:nvPr/>
          </p:nvSpPr>
          <p:spPr bwMode="auto">
            <a:xfrm>
              <a:off x="965" y="5054"/>
              <a:ext cx="10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39" name="Rectangle 43"/>
            <p:cNvSpPr>
              <a:spLocks noChangeArrowheads="1"/>
            </p:cNvSpPr>
            <p:nvPr/>
          </p:nvSpPr>
          <p:spPr bwMode="auto">
            <a:xfrm>
              <a:off x="1072" y="5054"/>
              <a:ext cx="60"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38" name="Rectangle 42"/>
            <p:cNvSpPr>
              <a:spLocks noChangeArrowheads="1"/>
            </p:cNvSpPr>
            <p:nvPr/>
          </p:nvSpPr>
          <p:spPr bwMode="auto">
            <a:xfrm>
              <a:off x="1135" y="5054"/>
              <a:ext cx="76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band RF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37" name="Freeform 41"/>
            <p:cNvSpPr>
              <a:spLocks noEditPoints="1"/>
            </p:cNvSpPr>
            <p:nvPr/>
          </p:nvSpPr>
          <p:spPr bwMode="auto">
            <a:xfrm>
              <a:off x="282" y="5378"/>
              <a:ext cx="451" cy="222"/>
            </a:xfrm>
            <a:custGeom>
              <a:avLst/>
              <a:gdLst/>
              <a:ahLst/>
              <a:cxnLst>
                <a:cxn ang="0">
                  <a:pos x="1" y="359"/>
                </a:cxn>
                <a:cxn ang="0">
                  <a:pos x="1684" y="367"/>
                </a:cxn>
                <a:cxn ang="0">
                  <a:pos x="1684" y="434"/>
                </a:cxn>
                <a:cxn ang="0">
                  <a:pos x="0" y="426"/>
                </a:cxn>
                <a:cxn ang="0">
                  <a:pos x="1" y="359"/>
                </a:cxn>
                <a:cxn ang="0">
                  <a:pos x="0" y="493"/>
                </a:cxn>
                <a:cxn ang="0">
                  <a:pos x="1683" y="500"/>
                </a:cxn>
                <a:cxn ang="0">
                  <a:pos x="1683" y="567"/>
                </a:cxn>
                <a:cxn ang="0">
                  <a:pos x="0" y="559"/>
                </a:cxn>
                <a:cxn ang="0">
                  <a:pos x="0" y="493"/>
                </a:cxn>
                <a:cxn ang="0">
                  <a:pos x="1136" y="28"/>
                </a:cxn>
                <a:cxn ang="0">
                  <a:pos x="1882" y="468"/>
                </a:cxn>
                <a:cxn ang="0">
                  <a:pos x="1132" y="901"/>
                </a:cxn>
                <a:cxn ang="0">
                  <a:pos x="995" y="864"/>
                </a:cxn>
                <a:cxn ang="0">
                  <a:pos x="1032" y="728"/>
                </a:cxn>
                <a:cxn ang="0">
                  <a:pos x="1633" y="380"/>
                </a:cxn>
                <a:cxn ang="0">
                  <a:pos x="1633" y="553"/>
                </a:cxn>
                <a:cxn ang="0">
                  <a:pos x="1034" y="200"/>
                </a:cxn>
                <a:cxn ang="0">
                  <a:pos x="999" y="63"/>
                </a:cxn>
                <a:cxn ang="0">
                  <a:pos x="1136" y="28"/>
                </a:cxn>
              </a:cxnLst>
              <a:rect l="0" t="0" r="r" b="b"/>
              <a:pathLst>
                <a:path w="1882" h="928">
                  <a:moveTo>
                    <a:pt x="1" y="359"/>
                  </a:moveTo>
                  <a:lnTo>
                    <a:pt x="1684" y="367"/>
                  </a:lnTo>
                  <a:lnTo>
                    <a:pt x="1684" y="434"/>
                  </a:lnTo>
                  <a:lnTo>
                    <a:pt x="0" y="426"/>
                  </a:lnTo>
                  <a:lnTo>
                    <a:pt x="1" y="359"/>
                  </a:lnTo>
                  <a:close/>
                  <a:moveTo>
                    <a:pt x="0" y="493"/>
                  </a:moveTo>
                  <a:lnTo>
                    <a:pt x="1683" y="500"/>
                  </a:lnTo>
                  <a:lnTo>
                    <a:pt x="1683" y="567"/>
                  </a:lnTo>
                  <a:lnTo>
                    <a:pt x="0" y="559"/>
                  </a:lnTo>
                  <a:lnTo>
                    <a:pt x="0" y="493"/>
                  </a:lnTo>
                  <a:close/>
                  <a:moveTo>
                    <a:pt x="1136" y="28"/>
                  </a:moveTo>
                  <a:lnTo>
                    <a:pt x="1882" y="468"/>
                  </a:lnTo>
                  <a:lnTo>
                    <a:pt x="1132" y="901"/>
                  </a:lnTo>
                  <a:cubicBezTo>
                    <a:pt x="1084" y="928"/>
                    <a:pt x="1023" y="912"/>
                    <a:pt x="995" y="864"/>
                  </a:cubicBezTo>
                  <a:cubicBezTo>
                    <a:pt x="968" y="816"/>
                    <a:pt x="984" y="755"/>
                    <a:pt x="1032" y="728"/>
                  </a:cubicBezTo>
                  <a:lnTo>
                    <a:pt x="1633" y="380"/>
                  </a:lnTo>
                  <a:lnTo>
                    <a:pt x="1633" y="553"/>
                  </a:lnTo>
                  <a:lnTo>
                    <a:pt x="1034" y="200"/>
                  </a:lnTo>
                  <a:cubicBezTo>
                    <a:pt x="987" y="172"/>
                    <a:pt x="971" y="111"/>
                    <a:pt x="999" y="63"/>
                  </a:cubicBezTo>
                  <a:cubicBezTo>
                    <a:pt x="1027" y="16"/>
                    <a:pt x="1088" y="0"/>
                    <a:pt x="1136" y="28"/>
                  </a:cubicBezTo>
                  <a:close/>
                </a:path>
              </a:pathLst>
            </a:custGeom>
            <a:solidFill>
              <a:srgbClr val="000000"/>
            </a:solidFill>
            <a:ln w="127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36" name="Rectangle 40"/>
            <p:cNvSpPr>
              <a:spLocks noChangeArrowheads="1"/>
            </p:cNvSpPr>
            <p:nvPr/>
          </p:nvSpPr>
          <p:spPr bwMode="auto">
            <a:xfrm>
              <a:off x="965" y="5393"/>
              <a:ext cx="202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Data to external nodes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35" name="Rectangle 39"/>
            <p:cNvSpPr>
              <a:spLocks noChangeArrowheads="1"/>
            </p:cNvSpPr>
            <p:nvPr/>
          </p:nvSpPr>
          <p:spPr bwMode="auto">
            <a:xfrm>
              <a:off x="287" y="2845"/>
              <a:ext cx="1440"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Key to symbols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34" name="Rectangle 38"/>
            <p:cNvSpPr>
              <a:spLocks noChangeArrowheads="1"/>
            </p:cNvSpPr>
            <p:nvPr/>
          </p:nvSpPr>
          <p:spPr bwMode="auto">
            <a:xfrm>
              <a:off x="287" y="3042"/>
              <a:ext cx="1413" cy="1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413730" name="Group 34"/>
            <p:cNvGrpSpPr>
              <a:grpSpLocks/>
            </p:cNvGrpSpPr>
            <p:nvPr/>
          </p:nvGrpSpPr>
          <p:grpSpPr bwMode="auto">
            <a:xfrm>
              <a:off x="282" y="5721"/>
              <a:ext cx="419" cy="451"/>
              <a:chOff x="282" y="5721"/>
              <a:chExt cx="419" cy="451"/>
            </a:xfrm>
          </p:grpSpPr>
          <p:sp>
            <p:nvSpPr>
              <p:cNvPr id="413733" name="Freeform 37"/>
              <p:cNvSpPr>
                <a:spLocks/>
              </p:cNvSpPr>
              <p:nvPr/>
            </p:nvSpPr>
            <p:spPr bwMode="auto">
              <a:xfrm>
                <a:off x="282" y="5721"/>
                <a:ext cx="419" cy="451"/>
              </a:xfrm>
              <a:custGeom>
                <a:avLst/>
                <a:gdLst/>
                <a:ahLst/>
                <a:cxnLst>
                  <a:cxn ang="0">
                    <a:pos x="875" y="0"/>
                  </a:cxn>
                  <a:cxn ang="0">
                    <a:pos x="0" y="296"/>
                  </a:cxn>
                  <a:cxn ang="0">
                    <a:pos x="0" y="1588"/>
                  </a:cxn>
                  <a:cxn ang="0">
                    <a:pos x="875" y="1884"/>
                  </a:cxn>
                  <a:cxn ang="0">
                    <a:pos x="1750" y="1588"/>
                  </a:cxn>
                  <a:cxn ang="0">
                    <a:pos x="1750" y="296"/>
                  </a:cxn>
                  <a:cxn ang="0">
                    <a:pos x="875" y="0"/>
                  </a:cxn>
                </a:cxnLst>
                <a:rect l="0" t="0" r="r" b="b"/>
                <a:pathLst>
                  <a:path w="1750" h="1884">
                    <a:moveTo>
                      <a:pt x="875" y="0"/>
                    </a:moveTo>
                    <a:cubicBezTo>
                      <a:pt x="392" y="0"/>
                      <a:pt x="0" y="133"/>
                      <a:pt x="0" y="296"/>
                    </a:cubicBezTo>
                    <a:lnTo>
                      <a:pt x="0" y="1588"/>
                    </a:lnTo>
                    <a:cubicBezTo>
                      <a:pt x="0" y="1751"/>
                      <a:pt x="392" y="1884"/>
                      <a:pt x="875" y="1884"/>
                    </a:cubicBezTo>
                    <a:cubicBezTo>
                      <a:pt x="1358" y="1884"/>
                      <a:pt x="1750" y="1751"/>
                      <a:pt x="1750" y="1588"/>
                    </a:cubicBezTo>
                    <a:lnTo>
                      <a:pt x="1750" y="296"/>
                    </a:lnTo>
                    <a:cubicBezTo>
                      <a:pt x="1750" y="133"/>
                      <a:pt x="1358" y="0"/>
                      <a:pt x="875" y="0"/>
                    </a:cubicBezTo>
                    <a:close/>
                  </a:path>
                </a:pathLst>
              </a:custGeom>
              <a:solidFill>
                <a:srgbClr val="BFEBB3"/>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32" name="Freeform 36"/>
              <p:cNvSpPr>
                <a:spLocks/>
              </p:cNvSpPr>
              <p:nvPr/>
            </p:nvSpPr>
            <p:spPr bwMode="auto">
              <a:xfrm>
                <a:off x="282" y="5721"/>
                <a:ext cx="419" cy="451"/>
              </a:xfrm>
              <a:custGeom>
                <a:avLst/>
                <a:gdLst/>
                <a:ahLst/>
                <a:cxnLst>
                  <a:cxn ang="0">
                    <a:pos x="875" y="0"/>
                  </a:cxn>
                  <a:cxn ang="0">
                    <a:pos x="0" y="296"/>
                  </a:cxn>
                  <a:cxn ang="0">
                    <a:pos x="0" y="1588"/>
                  </a:cxn>
                  <a:cxn ang="0">
                    <a:pos x="875" y="1884"/>
                  </a:cxn>
                  <a:cxn ang="0">
                    <a:pos x="1750" y="1588"/>
                  </a:cxn>
                  <a:cxn ang="0">
                    <a:pos x="1750" y="296"/>
                  </a:cxn>
                  <a:cxn ang="0">
                    <a:pos x="875" y="0"/>
                  </a:cxn>
                </a:cxnLst>
                <a:rect l="0" t="0" r="r" b="b"/>
                <a:pathLst>
                  <a:path w="1750" h="1884">
                    <a:moveTo>
                      <a:pt x="875" y="0"/>
                    </a:moveTo>
                    <a:cubicBezTo>
                      <a:pt x="392" y="0"/>
                      <a:pt x="0" y="133"/>
                      <a:pt x="0" y="296"/>
                    </a:cubicBezTo>
                    <a:lnTo>
                      <a:pt x="0" y="1588"/>
                    </a:lnTo>
                    <a:cubicBezTo>
                      <a:pt x="0" y="1751"/>
                      <a:pt x="392" y="1884"/>
                      <a:pt x="875" y="1884"/>
                    </a:cubicBezTo>
                    <a:cubicBezTo>
                      <a:pt x="1358" y="1884"/>
                      <a:pt x="1750" y="1751"/>
                      <a:pt x="1750" y="1588"/>
                    </a:cubicBezTo>
                    <a:lnTo>
                      <a:pt x="1750" y="296"/>
                    </a:lnTo>
                    <a:cubicBezTo>
                      <a:pt x="1750" y="133"/>
                      <a:pt x="1358" y="0"/>
                      <a:pt x="875" y="0"/>
                    </a:cubicBez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31" name="Freeform 35"/>
              <p:cNvSpPr>
                <a:spLocks/>
              </p:cNvSpPr>
              <p:nvPr/>
            </p:nvSpPr>
            <p:spPr bwMode="auto">
              <a:xfrm>
                <a:off x="282" y="5792"/>
                <a:ext cx="419" cy="71"/>
              </a:xfrm>
              <a:custGeom>
                <a:avLst/>
                <a:gdLst/>
                <a:ahLst/>
                <a:cxnLst>
                  <a:cxn ang="0">
                    <a:pos x="0" y="0"/>
                  </a:cxn>
                  <a:cxn ang="0">
                    <a:pos x="210" y="71"/>
                  </a:cxn>
                  <a:cxn ang="0">
                    <a:pos x="419" y="0"/>
                  </a:cxn>
                </a:cxnLst>
                <a:rect l="0" t="0" r="r" b="b"/>
                <a:pathLst>
                  <a:path w="419" h="71">
                    <a:moveTo>
                      <a:pt x="0" y="0"/>
                    </a:moveTo>
                    <a:cubicBezTo>
                      <a:pt x="0" y="39"/>
                      <a:pt x="94" y="71"/>
                      <a:pt x="210" y="71"/>
                    </a:cubicBezTo>
                    <a:cubicBezTo>
                      <a:pt x="325" y="71"/>
                      <a:pt x="419" y="39"/>
                      <a:pt x="419" y="0"/>
                    </a:cubicBezTo>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3726" name="Group 30"/>
            <p:cNvGrpSpPr>
              <a:grpSpLocks/>
            </p:cNvGrpSpPr>
            <p:nvPr/>
          </p:nvGrpSpPr>
          <p:grpSpPr bwMode="auto">
            <a:xfrm>
              <a:off x="282" y="6224"/>
              <a:ext cx="419" cy="451"/>
              <a:chOff x="282" y="6224"/>
              <a:chExt cx="419" cy="451"/>
            </a:xfrm>
          </p:grpSpPr>
          <p:sp>
            <p:nvSpPr>
              <p:cNvPr id="413729" name="Freeform 33"/>
              <p:cNvSpPr>
                <a:spLocks/>
              </p:cNvSpPr>
              <p:nvPr/>
            </p:nvSpPr>
            <p:spPr bwMode="auto">
              <a:xfrm>
                <a:off x="282" y="6224"/>
                <a:ext cx="419" cy="451"/>
              </a:xfrm>
              <a:custGeom>
                <a:avLst/>
                <a:gdLst/>
                <a:ahLst/>
                <a:cxnLst>
                  <a:cxn ang="0">
                    <a:pos x="875" y="0"/>
                  </a:cxn>
                  <a:cxn ang="0">
                    <a:pos x="0" y="296"/>
                  </a:cxn>
                  <a:cxn ang="0">
                    <a:pos x="0" y="1588"/>
                  </a:cxn>
                  <a:cxn ang="0">
                    <a:pos x="875" y="1884"/>
                  </a:cxn>
                  <a:cxn ang="0">
                    <a:pos x="1750" y="1588"/>
                  </a:cxn>
                  <a:cxn ang="0">
                    <a:pos x="1750" y="296"/>
                  </a:cxn>
                  <a:cxn ang="0">
                    <a:pos x="875" y="0"/>
                  </a:cxn>
                </a:cxnLst>
                <a:rect l="0" t="0" r="r" b="b"/>
                <a:pathLst>
                  <a:path w="1750" h="1884">
                    <a:moveTo>
                      <a:pt x="875" y="0"/>
                    </a:moveTo>
                    <a:cubicBezTo>
                      <a:pt x="392" y="0"/>
                      <a:pt x="0" y="133"/>
                      <a:pt x="0" y="296"/>
                    </a:cubicBezTo>
                    <a:lnTo>
                      <a:pt x="0" y="1588"/>
                    </a:lnTo>
                    <a:cubicBezTo>
                      <a:pt x="0" y="1751"/>
                      <a:pt x="392" y="1884"/>
                      <a:pt x="875" y="1884"/>
                    </a:cubicBezTo>
                    <a:cubicBezTo>
                      <a:pt x="1358" y="1884"/>
                      <a:pt x="1750" y="1751"/>
                      <a:pt x="1750" y="1588"/>
                    </a:cubicBezTo>
                    <a:lnTo>
                      <a:pt x="1750" y="296"/>
                    </a:lnTo>
                    <a:cubicBezTo>
                      <a:pt x="1750" y="133"/>
                      <a:pt x="1358" y="0"/>
                      <a:pt x="875" y="0"/>
                    </a:cubicBezTo>
                    <a:close/>
                  </a:path>
                </a:pathLst>
              </a:custGeom>
              <a:solidFill>
                <a:srgbClr val="E4A6F8"/>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28" name="Freeform 32"/>
              <p:cNvSpPr>
                <a:spLocks/>
              </p:cNvSpPr>
              <p:nvPr/>
            </p:nvSpPr>
            <p:spPr bwMode="auto">
              <a:xfrm>
                <a:off x="282" y="6224"/>
                <a:ext cx="419" cy="451"/>
              </a:xfrm>
              <a:custGeom>
                <a:avLst/>
                <a:gdLst/>
                <a:ahLst/>
                <a:cxnLst>
                  <a:cxn ang="0">
                    <a:pos x="875" y="0"/>
                  </a:cxn>
                  <a:cxn ang="0">
                    <a:pos x="0" y="296"/>
                  </a:cxn>
                  <a:cxn ang="0">
                    <a:pos x="0" y="1588"/>
                  </a:cxn>
                  <a:cxn ang="0">
                    <a:pos x="875" y="1884"/>
                  </a:cxn>
                  <a:cxn ang="0">
                    <a:pos x="1750" y="1588"/>
                  </a:cxn>
                  <a:cxn ang="0">
                    <a:pos x="1750" y="296"/>
                  </a:cxn>
                  <a:cxn ang="0">
                    <a:pos x="875" y="0"/>
                  </a:cxn>
                </a:cxnLst>
                <a:rect l="0" t="0" r="r" b="b"/>
                <a:pathLst>
                  <a:path w="1750" h="1884">
                    <a:moveTo>
                      <a:pt x="875" y="0"/>
                    </a:moveTo>
                    <a:cubicBezTo>
                      <a:pt x="392" y="0"/>
                      <a:pt x="0" y="133"/>
                      <a:pt x="0" y="296"/>
                    </a:cubicBezTo>
                    <a:lnTo>
                      <a:pt x="0" y="1588"/>
                    </a:lnTo>
                    <a:cubicBezTo>
                      <a:pt x="0" y="1751"/>
                      <a:pt x="392" y="1884"/>
                      <a:pt x="875" y="1884"/>
                    </a:cubicBezTo>
                    <a:cubicBezTo>
                      <a:pt x="1358" y="1884"/>
                      <a:pt x="1750" y="1751"/>
                      <a:pt x="1750" y="1588"/>
                    </a:cubicBezTo>
                    <a:lnTo>
                      <a:pt x="1750" y="296"/>
                    </a:lnTo>
                    <a:cubicBezTo>
                      <a:pt x="1750" y="133"/>
                      <a:pt x="1358" y="0"/>
                      <a:pt x="875" y="0"/>
                    </a:cubicBez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27" name="Freeform 31"/>
              <p:cNvSpPr>
                <a:spLocks/>
              </p:cNvSpPr>
              <p:nvPr/>
            </p:nvSpPr>
            <p:spPr bwMode="auto">
              <a:xfrm>
                <a:off x="282" y="6295"/>
                <a:ext cx="419" cy="70"/>
              </a:xfrm>
              <a:custGeom>
                <a:avLst/>
                <a:gdLst/>
                <a:ahLst/>
                <a:cxnLst>
                  <a:cxn ang="0">
                    <a:pos x="0" y="0"/>
                  </a:cxn>
                  <a:cxn ang="0">
                    <a:pos x="210" y="70"/>
                  </a:cxn>
                  <a:cxn ang="0">
                    <a:pos x="419" y="0"/>
                  </a:cxn>
                </a:cxnLst>
                <a:rect l="0" t="0" r="r" b="b"/>
                <a:pathLst>
                  <a:path w="419" h="70">
                    <a:moveTo>
                      <a:pt x="0" y="0"/>
                    </a:moveTo>
                    <a:cubicBezTo>
                      <a:pt x="0" y="39"/>
                      <a:pt x="94" y="70"/>
                      <a:pt x="210" y="70"/>
                    </a:cubicBezTo>
                    <a:cubicBezTo>
                      <a:pt x="325" y="70"/>
                      <a:pt x="419" y="39"/>
                      <a:pt x="419" y="0"/>
                    </a:cubicBezTo>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3725" name="Rectangle 29"/>
            <p:cNvSpPr>
              <a:spLocks noChangeArrowheads="1"/>
            </p:cNvSpPr>
            <p:nvPr/>
          </p:nvSpPr>
          <p:spPr bwMode="auto">
            <a:xfrm>
              <a:off x="965" y="5795"/>
              <a:ext cx="154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RAM or RAMdisk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24" name="Rectangle 28"/>
            <p:cNvSpPr>
              <a:spLocks noChangeArrowheads="1"/>
            </p:cNvSpPr>
            <p:nvPr/>
          </p:nvSpPr>
          <p:spPr bwMode="auto">
            <a:xfrm>
              <a:off x="965" y="6305"/>
              <a:ext cx="163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Hard disk partition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13721" name="Group 25"/>
            <p:cNvGrpSpPr>
              <a:grpSpLocks/>
            </p:cNvGrpSpPr>
            <p:nvPr/>
          </p:nvGrpSpPr>
          <p:grpSpPr bwMode="auto">
            <a:xfrm>
              <a:off x="282" y="6732"/>
              <a:ext cx="397" cy="453"/>
              <a:chOff x="282" y="6732"/>
              <a:chExt cx="397" cy="453"/>
            </a:xfrm>
          </p:grpSpPr>
          <p:sp>
            <p:nvSpPr>
              <p:cNvPr id="413723" name="Freeform 27"/>
              <p:cNvSpPr>
                <a:spLocks/>
              </p:cNvSpPr>
              <p:nvPr/>
            </p:nvSpPr>
            <p:spPr bwMode="auto">
              <a:xfrm>
                <a:off x="282" y="6732"/>
                <a:ext cx="397" cy="453"/>
              </a:xfrm>
              <a:custGeom>
                <a:avLst/>
                <a:gdLst/>
                <a:ahLst/>
                <a:cxnLst>
                  <a:cxn ang="0">
                    <a:pos x="397" y="340"/>
                  </a:cxn>
                  <a:cxn ang="0">
                    <a:pos x="397" y="0"/>
                  </a:cxn>
                  <a:cxn ang="0">
                    <a:pos x="0" y="0"/>
                  </a:cxn>
                  <a:cxn ang="0">
                    <a:pos x="0" y="340"/>
                  </a:cxn>
                  <a:cxn ang="0">
                    <a:pos x="199" y="453"/>
                  </a:cxn>
                  <a:cxn ang="0">
                    <a:pos x="397" y="340"/>
                  </a:cxn>
                </a:cxnLst>
                <a:rect l="0" t="0" r="r" b="b"/>
                <a:pathLst>
                  <a:path w="397" h="453">
                    <a:moveTo>
                      <a:pt x="397" y="340"/>
                    </a:moveTo>
                    <a:lnTo>
                      <a:pt x="397" y="0"/>
                    </a:lnTo>
                    <a:lnTo>
                      <a:pt x="0" y="0"/>
                    </a:lnTo>
                    <a:lnTo>
                      <a:pt x="0" y="340"/>
                    </a:lnTo>
                    <a:lnTo>
                      <a:pt x="199" y="453"/>
                    </a:lnTo>
                    <a:lnTo>
                      <a:pt x="397" y="340"/>
                    </a:lnTo>
                    <a:close/>
                  </a:path>
                </a:pathLst>
              </a:custGeom>
              <a:solidFill>
                <a:srgbClr val="CCCED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22" name="Freeform 26"/>
              <p:cNvSpPr>
                <a:spLocks/>
              </p:cNvSpPr>
              <p:nvPr/>
            </p:nvSpPr>
            <p:spPr bwMode="auto">
              <a:xfrm>
                <a:off x="282" y="6732"/>
                <a:ext cx="397" cy="453"/>
              </a:xfrm>
              <a:custGeom>
                <a:avLst/>
                <a:gdLst/>
                <a:ahLst/>
                <a:cxnLst>
                  <a:cxn ang="0">
                    <a:pos x="397" y="340"/>
                  </a:cxn>
                  <a:cxn ang="0">
                    <a:pos x="397" y="0"/>
                  </a:cxn>
                  <a:cxn ang="0">
                    <a:pos x="0" y="0"/>
                  </a:cxn>
                  <a:cxn ang="0">
                    <a:pos x="0" y="340"/>
                  </a:cxn>
                  <a:cxn ang="0">
                    <a:pos x="199" y="453"/>
                  </a:cxn>
                  <a:cxn ang="0">
                    <a:pos x="397" y="340"/>
                  </a:cxn>
                </a:cxnLst>
                <a:rect l="0" t="0" r="r" b="b"/>
                <a:pathLst>
                  <a:path w="397" h="453">
                    <a:moveTo>
                      <a:pt x="397" y="340"/>
                    </a:moveTo>
                    <a:lnTo>
                      <a:pt x="397" y="0"/>
                    </a:lnTo>
                    <a:lnTo>
                      <a:pt x="0" y="0"/>
                    </a:lnTo>
                    <a:lnTo>
                      <a:pt x="0" y="340"/>
                    </a:lnTo>
                    <a:lnTo>
                      <a:pt x="199" y="453"/>
                    </a:lnTo>
                    <a:lnTo>
                      <a:pt x="397" y="340"/>
                    </a:ln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3720" name="Rectangle 24"/>
            <p:cNvSpPr>
              <a:spLocks noChangeArrowheads="1"/>
            </p:cNvSpPr>
            <p:nvPr/>
          </p:nvSpPr>
          <p:spPr bwMode="auto">
            <a:xfrm>
              <a:off x="965" y="6808"/>
              <a:ext cx="157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Software process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13717" name="Group 21"/>
            <p:cNvGrpSpPr>
              <a:grpSpLocks/>
            </p:cNvGrpSpPr>
            <p:nvPr/>
          </p:nvGrpSpPr>
          <p:grpSpPr bwMode="auto">
            <a:xfrm>
              <a:off x="227" y="7443"/>
              <a:ext cx="510" cy="364"/>
              <a:chOff x="227" y="7443"/>
              <a:chExt cx="510" cy="364"/>
            </a:xfrm>
          </p:grpSpPr>
          <p:sp>
            <p:nvSpPr>
              <p:cNvPr id="413719" name="Freeform 23"/>
              <p:cNvSpPr>
                <a:spLocks/>
              </p:cNvSpPr>
              <p:nvPr/>
            </p:nvSpPr>
            <p:spPr bwMode="auto">
              <a:xfrm>
                <a:off x="227" y="7443"/>
                <a:ext cx="510" cy="364"/>
              </a:xfrm>
              <a:custGeom>
                <a:avLst/>
                <a:gdLst/>
                <a:ahLst/>
                <a:cxnLst>
                  <a:cxn ang="0">
                    <a:pos x="177" y="0"/>
                  </a:cxn>
                  <a:cxn ang="0">
                    <a:pos x="53" y="111"/>
                  </a:cxn>
                  <a:cxn ang="0">
                    <a:pos x="0" y="382"/>
                  </a:cxn>
                  <a:cxn ang="0">
                    <a:pos x="53" y="655"/>
                  </a:cxn>
                  <a:cxn ang="0">
                    <a:pos x="177" y="762"/>
                  </a:cxn>
                  <a:cxn ang="0">
                    <a:pos x="1066" y="762"/>
                  </a:cxn>
                  <a:cxn ang="0">
                    <a:pos x="942" y="655"/>
                  </a:cxn>
                  <a:cxn ang="0">
                    <a:pos x="888" y="382"/>
                  </a:cxn>
                  <a:cxn ang="0">
                    <a:pos x="942" y="111"/>
                  </a:cxn>
                  <a:cxn ang="0">
                    <a:pos x="1066" y="0"/>
                  </a:cxn>
                  <a:cxn ang="0">
                    <a:pos x="177" y="0"/>
                  </a:cxn>
                </a:cxnLst>
                <a:rect l="0" t="0" r="r" b="b"/>
                <a:pathLst>
                  <a:path w="1066" h="762">
                    <a:moveTo>
                      <a:pt x="177" y="0"/>
                    </a:moveTo>
                    <a:cubicBezTo>
                      <a:pt x="131" y="14"/>
                      <a:pt x="90" y="54"/>
                      <a:pt x="53" y="111"/>
                    </a:cubicBezTo>
                    <a:cubicBezTo>
                      <a:pt x="24" y="189"/>
                      <a:pt x="3" y="283"/>
                      <a:pt x="0" y="382"/>
                    </a:cubicBezTo>
                    <a:cubicBezTo>
                      <a:pt x="3" y="480"/>
                      <a:pt x="24" y="571"/>
                      <a:pt x="53" y="655"/>
                    </a:cubicBezTo>
                    <a:cubicBezTo>
                      <a:pt x="90" y="711"/>
                      <a:pt x="131" y="750"/>
                      <a:pt x="177" y="762"/>
                    </a:cubicBezTo>
                    <a:lnTo>
                      <a:pt x="1066" y="762"/>
                    </a:lnTo>
                    <a:cubicBezTo>
                      <a:pt x="1020" y="750"/>
                      <a:pt x="983" y="711"/>
                      <a:pt x="942" y="655"/>
                    </a:cubicBezTo>
                    <a:cubicBezTo>
                      <a:pt x="912" y="571"/>
                      <a:pt x="892" y="480"/>
                      <a:pt x="888" y="382"/>
                    </a:cubicBezTo>
                    <a:cubicBezTo>
                      <a:pt x="892" y="283"/>
                      <a:pt x="912" y="189"/>
                      <a:pt x="942" y="111"/>
                    </a:cubicBezTo>
                    <a:cubicBezTo>
                      <a:pt x="983" y="54"/>
                      <a:pt x="1020" y="14"/>
                      <a:pt x="1066" y="0"/>
                    </a:cubicBezTo>
                    <a:lnTo>
                      <a:pt x="177" y="0"/>
                    </a:lnTo>
                    <a:close/>
                  </a:path>
                </a:pathLst>
              </a:custGeom>
              <a:solidFill>
                <a:srgbClr val="BBE0E3"/>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18" name="Freeform 22"/>
              <p:cNvSpPr>
                <a:spLocks/>
              </p:cNvSpPr>
              <p:nvPr/>
            </p:nvSpPr>
            <p:spPr bwMode="auto">
              <a:xfrm>
                <a:off x="227" y="7443"/>
                <a:ext cx="510" cy="364"/>
              </a:xfrm>
              <a:custGeom>
                <a:avLst/>
                <a:gdLst/>
                <a:ahLst/>
                <a:cxnLst>
                  <a:cxn ang="0">
                    <a:pos x="177" y="0"/>
                  </a:cxn>
                  <a:cxn ang="0">
                    <a:pos x="53" y="111"/>
                  </a:cxn>
                  <a:cxn ang="0">
                    <a:pos x="0" y="382"/>
                  </a:cxn>
                  <a:cxn ang="0">
                    <a:pos x="53" y="655"/>
                  </a:cxn>
                  <a:cxn ang="0">
                    <a:pos x="177" y="762"/>
                  </a:cxn>
                  <a:cxn ang="0">
                    <a:pos x="1066" y="762"/>
                  </a:cxn>
                  <a:cxn ang="0">
                    <a:pos x="942" y="655"/>
                  </a:cxn>
                  <a:cxn ang="0">
                    <a:pos x="888" y="382"/>
                  </a:cxn>
                  <a:cxn ang="0">
                    <a:pos x="942" y="111"/>
                  </a:cxn>
                  <a:cxn ang="0">
                    <a:pos x="1066" y="0"/>
                  </a:cxn>
                  <a:cxn ang="0">
                    <a:pos x="177" y="0"/>
                  </a:cxn>
                </a:cxnLst>
                <a:rect l="0" t="0" r="r" b="b"/>
                <a:pathLst>
                  <a:path w="1066" h="762">
                    <a:moveTo>
                      <a:pt x="177" y="0"/>
                    </a:moveTo>
                    <a:cubicBezTo>
                      <a:pt x="131" y="14"/>
                      <a:pt x="90" y="54"/>
                      <a:pt x="53" y="111"/>
                    </a:cubicBezTo>
                    <a:cubicBezTo>
                      <a:pt x="24" y="189"/>
                      <a:pt x="3" y="283"/>
                      <a:pt x="0" y="382"/>
                    </a:cubicBezTo>
                    <a:cubicBezTo>
                      <a:pt x="3" y="480"/>
                      <a:pt x="24" y="571"/>
                      <a:pt x="53" y="655"/>
                    </a:cubicBezTo>
                    <a:cubicBezTo>
                      <a:pt x="90" y="711"/>
                      <a:pt x="131" y="750"/>
                      <a:pt x="177" y="762"/>
                    </a:cubicBezTo>
                    <a:lnTo>
                      <a:pt x="1066" y="762"/>
                    </a:lnTo>
                    <a:cubicBezTo>
                      <a:pt x="1020" y="750"/>
                      <a:pt x="983" y="711"/>
                      <a:pt x="942" y="655"/>
                    </a:cubicBezTo>
                    <a:cubicBezTo>
                      <a:pt x="912" y="571"/>
                      <a:pt x="892" y="480"/>
                      <a:pt x="888" y="382"/>
                    </a:cubicBezTo>
                    <a:cubicBezTo>
                      <a:pt x="892" y="283"/>
                      <a:pt x="912" y="189"/>
                      <a:pt x="942" y="111"/>
                    </a:cubicBezTo>
                    <a:cubicBezTo>
                      <a:pt x="983" y="54"/>
                      <a:pt x="1020" y="14"/>
                      <a:pt x="1066" y="0"/>
                    </a:cubicBezTo>
                    <a:lnTo>
                      <a:pt x="177" y="0"/>
                    </a:ln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3716" name="Rectangle 20"/>
            <p:cNvSpPr>
              <a:spLocks noChangeArrowheads="1"/>
            </p:cNvSpPr>
            <p:nvPr/>
          </p:nvSpPr>
          <p:spPr bwMode="auto">
            <a:xfrm>
              <a:off x="965" y="7318"/>
              <a:ext cx="1650"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Network/DVB card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15" name="Rectangle 19"/>
            <p:cNvSpPr>
              <a:spLocks noChangeArrowheads="1"/>
            </p:cNvSpPr>
            <p:nvPr/>
          </p:nvSpPr>
          <p:spPr bwMode="auto">
            <a:xfrm>
              <a:off x="965" y="7662"/>
              <a:ext cx="1905"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(with driver, software)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14" name="Rectangle 18"/>
            <p:cNvSpPr>
              <a:spLocks noChangeArrowheads="1"/>
            </p:cNvSpPr>
            <p:nvPr/>
          </p:nvSpPr>
          <p:spPr bwMode="auto">
            <a:xfrm>
              <a:off x="3113" y="7372"/>
              <a:ext cx="1890" cy="2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Reception station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13" name="Line 17"/>
            <p:cNvSpPr>
              <a:spLocks noChangeShapeType="1"/>
            </p:cNvSpPr>
            <p:nvPr/>
          </p:nvSpPr>
          <p:spPr bwMode="auto">
            <a:xfrm>
              <a:off x="6898" y="4415"/>
              <a:ext cx="1" cy="225"/>
            </a:xfrm>
            <a:prstGeom prst="line">
              <a:avLst/>
            </a:prstGeom>
            <a:noFill/>
            <a:ln w="2286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12" name="Line 16"/>
            <p:cNvSpPr>
              <a:spLocks noChangeShapeType="1"/>
            </p:cNvSpPr>
            <p:nvPr/>
          </p:nvSpPr>
          <p:spPr bwMode="auto">
            <a:xfrm>
              <a:off x="6898" y="4640"/>
              <a:ext cx="1187" cy="1"/>
            </a:xfrm>
            <a:prstGeom prst="line">
              <a:avLst/>
            </a:prstGeom>
            <a:noFill/>
            <a:ln w="2286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11" name="Freeform 15"/>
            <p:cNvSpPr>
              <a:spLocks noEditPoints="1"/>
            </p:cNvSpPr>
            <p:nvPr/>
          </p:nvSpPr>
          <p:spPr bwMode="auto">
            <a:xfrm>
              <a:off x="8031" y="4640"/>
              <a:ext cx="108" cy="228"/>
            </a:xfrm>
            <a:custGeom>
              <a:avLst/>
              <a:gdLst/>
              <a:ahLst/>
              <a:cxnLst>
                <a:cxn ang="0">
                  <a:pos x="72" y="0"/>
                </a:cxn>
                <a:cxn ang="0">
                  <a:pos x="72" y="138"/>
                </a:cxn>
                <a:cxn ang="0">
                  <a:pos x="36" y="138"/>
                </a:cxn>
                <a:cxn ang="0">
                  <a:pos x="36" y="0"/>
                </a:cxn>
                <a:cxn ang="0">
                  <a:pos x="72" y="0"/>
                </a:cxn>
                <a:cxn ang="0">
                  <a:pos x="108" y="120"/>
                </a:cxn>
                <a:cxn ang="0">
                  <a:pos x="54" y="228"/>
                </a:cxn>
                <a:cxn ang="0">
                  <a:pos x="0" y="120"/>
                </a:cxn>
                <a:cxn ang="0">
                  <a:pos x="108" y="120"/>
                </a:cxn>
              </a:cxnLst>
              <a:rect l="0" t="0" r="r" b="b"/>
              <a:pathLst>
                <a:path w="108" h="228">
                  <a:moveTo>
                    <a:pt x="72" y="0"/>
                  </a:moveTo>
                  <a:lnTo>
                    <a:pt x="72" y="138"/>
                  </a:lnTo>
                  <a:lnTo>
                    <a:pt x="36" y="138"/>
                  </a:lnTo>
                  <a:lnTo>
                    <a:pt x="36" y="0"/>
                  </a:lnTo>
                  <a:lnTo>
                    <a:pt x="72" y="0"/>
                  </a:lnTo>
                  <a:close/>
                  <a:moveTo>
                    <a:pt x="108" y="120"/>
                  </a:moveTo>
                  <a:lnTo>
                    <a:pt x="54" y="228"/>
                  </a:lnTo>
                  <a:lnTo>
                    <a:pt x="0" y="120"/>
                  </a:lnTo>
                  <a:lnTo>
                    <a:pt x="108" y="120"/>
                  </a:lnTo>
                  <a:close/>
                </a:path>
              </a:pathLst>
            </a:custGeom>
            <a:solidFill>
              <a:srgbClr val="000000"/>
            </a:solidFill>
            <a:ln w="127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GB"/>
            </a:p>
          </p:txBody>
        </p:sp>
        <p:sp>
          <p:nvSpPr>
            <p:cNvPr id="413710" name="Rectangle 14"/>
            <p:cNvSpPr>
              <a:spLocks noChangeArrowheads="1"/>
            </p:cNvSpPr>
            <p:nvPr/>
          </p:nvSpPr>
          <p:spPr bwMode="auto">
            <a:xfrm>
              <a:off x="8993" y="4715"/>
              <a:ext cx="420"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Data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09" name="Rectangle 13"/>
            <p:cNvSpPr>
              <a:spLocks noChangeArrowheads="1"/>
            </p:cNvSpPr>
            <p:nvPr/>
          </p:nvSpPr>
          <p:spPr bwMode="auto">
            <a:xfrm>
              <a:off x="8993" y="4945"/>
              <a:ext cx="780"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transfers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08" name="Rectangle 12"/>
            <p:cNvSpPr>
              <a:spLocks noChangeArrowheads="1"/>
            </p:cNvSpPr>
            <p:nvPr/>
          </p:nvSpPr>
          <p:spPr bwMode="auto">
            <a:xfrm>
              <a:off x="9899" y="6732"/>
              <a:ext cx="854" cy="7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Log events transfer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13705" name="Group 9"/>
            <p:cNvGrpSpPr>
              <a:grpSpLocks/>
            </p:cNvGrpSpPr>
            <p:nvPr/>
          </p:nvGrpSpPr>
          <p:grpSpPr bwMode="auto">
            <a:xfrm>
              <a:off x="9338" y="3398"/>
              <a:ext cx="921" cy="1159"/>
              <a:chOff x="9338" y="3398"/>
              <a:chExt cx="921" cy="1159"/>
            </a:xfrm>
          </p:grpSpPr>
          <p:sp>
            <p:nvSpPr>
              <p:cNvPr id="413707" name="Freeform 11"/>
              <p:cNvSpPr>
                <a:spLocks/>
              </p:cNvSpPr>
              <p:nvPr/>
            </p:nvSpPr>
            <p:spPr bwMode="auto">
              <a:xfrm>
                <a:off x="9338" y="3398"/>
                <a:ext cx="921" cy="1159"/>
              </a:xfrm>
              <a:custGeom>
                <a:avLst/>
                <a:gdLst/>
                <a:ahLst/>
                <a:cxnLst>
                  <a:cxn ang="0">
                    <a:pos x="921" y="868"/>
                  </a:cxn>
                  <a:cxn ang="0">
                    <a:pos x="921" y="0"/>
                  </a:cxn>
                  <a:cxn ang="0">
                    <a:pos x="0" y="0"/>
                  </a:cxn>
                  <a:cxn ang="0">
                    <a:pos x="0" y="868"/>
                  </a:cxn>
                  <a:cxn ang="0">
                    <a:pos x="460" y="1159"/>
                  </a:cxn>
                  <a:cxn ang="0">
                    <a:pos x="921" y="868"/>
                  </a:cxn>
                </a:cxnLst>
                <a:rect l="0" t="0" r="r" b="b"/>
                <a:pathLst>
                  <a:path w="921" h="1159">
                    <a:moveTo>
                      <a:pt x="921" y="868"/>
                    </a:moveTo>
                    <a:lnTo>
                      <a:pt x="921" y="0"/>
                    </a:lnTo>
                    <a:lnTo>
                      <a:pt x="0" y="0"/>
                    </a:lnTo>
                    <a:lnTo>
                      <a:pt x="0" y="868"/>
                    </a:lnTo>
                    <a:lnTo>
                      <a:pt x="460" y="1159"/>
                    </a:lnTo>
                    <a:lnTo>
                      <a:pt x="921" y="868"/>
                    </a:lnTo>
                    <a:close/>
                  </a:path>
                </a:pathLst>
              </a:custGeom>
              <a:solidFill>
                <a:srgbClr val="CCCED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706" name="Freeform 10"/>
              <p:cNvSpPr>
                <a:spLocks/>
              </p:cNvSpPr>
              <p:nvPr/>
            </p:nvSpPr>
            <p:spPr bwMode="auto">
              <a:xfrm>
                <a:off x="9338" y="3398"/>
                <a:ext cx="921" cy="1159"/>
              </a:xfrm>
              <a:custGeom>
                <a:avLst/>
                <a:gdLst/>
                <a:ahLst/>
                <a:cxnLst>
                  <a:cxn ang="0">
                    <a:pos x="921" y="868"/>
                  </a:cxn>
                  <a:cxn ang="0">
                    <a:pos x="921" y="0"/>
                  </a:cxn>
                  <a:cxn ang="0">
                    <a:pos x="0" y="0"/>
                  </a:cxn>
                  <a:cxn ang="0">
                    <a:pos x="0" y="868"/>
                  </a:cxn>
                  <a:cxn ang="0">
                    <a:pos x="460" y="1159"/>
                  </a:cxn>
                  <a:cxn ang="0">
                    <a:pos x="921" y="868"/>
                  </a:cxn>
                </a:cxnLst>
                <a:rect l="0" t="0" r="r" b="b"/>
                <a:pathLst>
                  <a:path w="921" h="1159">
                    <a:moveTo>
                      <a:pt x="921" y="868"/>
                    </a:moveTo>
                    <a:lnTo>
                      <a:pt x="921" y="0"/>
                    </a:lnTo>
                    <a:lnTo>
                      <a:pt x="0" y="0"/>
                    </a:lnTo>
                    <a:lnTo>
                      <a:pt x="0" y="868"/>
                    </a:lnTo>
                    <a:lnTo>
                      <a:pt x="460" y="1159"/>
                    </a:lnTo>
                    <a:lnTo>
                      <a:pt x="921" y="868"/>
                    </a:lnTo>
                    <a:close/>
                  </a:path>
                </a:pathLst>
              </a:custGeom>
              <a:noFill/>
              <a:ln w="762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3704" name="Rectangle 8"/>
            <p:cNvSpPr>
              <a:spLocks noChangeArrowheads="1"/>
            </p:cNvSpPr>
            <p:nvPr/>
          </p:nvSpPr>
          <p:spPr bwMode="auto">
            <a:xfrm>
              <a:off x="9535" y="3632"/>
              <a:ext cx="630"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Samba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03" name="Rectangle 7"/>
            <p:cNvSpPr>
              <a:spLocks noChangeArrowheads="1"/>
            </p:cNvSpPr>
            <p:nvPr/>
          </p:nvSpPr>
          <p:spPr bwMode="auto">
            <a:xfrm>
              <a:off x="9574" y="3861"/>
              <a:ext cx="540" cy="2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server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702" name="Freeform 6"/>
            <p:cNvSpPr>
              <a:spLocks noEditPoints="1"/>
            </p:cNvSpPr>
            <p:nvPr/>
          </p:nvSpPr>
          <p:spPr bwMode="auto">
            <a:xfrm>
              <a:off x="9782" y="6058"/>
              <a:ext cx="453" cy="108"/>
            </a:xfrm>
            <a:custGeom>
              <a:avLst/>
              <a:gdLst/>
              <a:ahLst/>
              <a:cxnLst>
                <a:cxn ang="0">
                  <a:pos x="0" y="36"/>
                </a:cxn>
                <a:cxn ang="0">
                  <a:pos x="363" y="36"/>
                </a:cxn>
                <a:cxn ang="0">
                  <a:pos x="363" y="72"/>
                </a:cxn>
                <a:cxn ang="0">
                  <a:pos x="0" y="72"/>
                </a:cxn>
                <a:cxn ang="0">
                  <a:pos x="0" y="36"/>
                </a:cxn>
                <a:cxn ang="0">
                  <a:pos x="345" y="0"/>
                </a:cxn>
                <a:cxn ang="0">
                  <a:pos x="453" y="54"/>
                </a:cxn>
                <a:cxn ang="0">
                  <a:pos x="345" y="108"/>
                </a:cxn>
                <a:cxn ang="0">
                  <a:pos x="345" y="0"/>
                </a:cxn>
              </a:cxnLst>
              <a:rect l="0" t="0" r="r" b="b"/>
              <a:pathLst>
                <a:path w="453" h="108">
                  <a:moveTo>
                    <a:pt x="0" y="36"/>
                  </a:moveTo>
                  <a:lnTo>
                    <a:pt x="363" y="36"/>
                  </a:lnTo>
                  <a:lnTo>
                    <a:pt x="363" y="72"/>
                  </a:lnTo>
                  <a:lnTo>
                    <a:pt x="0" y="72"/>
                  </a:lnTo>
                  <a:lnTo>
                    <a:pt x="0" y="36"/>
                  </a:lnTo>
                  <a:close/>
                  <a:moveTo>
                    <a:pt x="345" y="0"/>
                  </a:moveTo>
                  <a:lnTo>
                    <a:pt x="453" y="54"/>
                  </a:lnTo>
                  <a:lnTo>
                    <a:pt x="345" y="108"/>
                  </a:lnTo>
                  <a:lnTo>
                    <a:pt x="345" y="0"/>
                  </a:lnTo>
                  <a:close/>
                </a:path>
              </a:pathLst>
            </a:custGeom>
            <a:solidFill>
              <a:srgbClr val="FF66CC"/>
            </a:solidFill>
            <a:ln w="1270">
              <a:solidFill>
                <a:srgbClr val="FF66CC"/>
              </a:solidFill>
              <a:bevel/>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413701" name="Object 5"/>
            <p:cNvGraphicFramePr>
              <a:graphicFrameLocks noChangeAspect="1"/>
            </p:cNvGraphicFramePr>
            <p:nvPr/>
          </p:nvGraphicFramePr>
          <p:xfrm>
            <a:off x="254" y="179"/>
            <a:ext cx="2036" cy="1023"/>
          </p:xfrm>
          <a:graphic>
            <a:graphicData uri="http://schemas.openxmlformats.org/presentationml/2006/ole">
              <p:oleObj spid="_x0000_s413701" name="Visio" r:id="rId3" imgW="2894474" imgH="1453745" progId="">
                <p:embed/>
              </p:oleObj>
            </a:graphicData>
          </a:graphic>
        </p:graphicFrame>
        <p:sp>
          <p:nvSpPr>
            <p:cNvPr id="413700" name="Freeform 4"/>
            <p:cNvSpPr>
              <a:spLocks noEditPoints="1"/>
            </p:cNvSpPr>
            <p:nvPr/>
          </p:nvSpPr>
          <p:spPr bwMode="auto">
            <a:xfrm rot="2519233">
              <a:off x="2036" y="1197"/>
              <a:ext cx="622" cy="108"/>
            </a:xfrm>
            <a:custGeom>
              <a:avLst/>
              <a:gdLst/>
              <a:ahLst/>
              <a:cxnLst>
                <a:cxn ang="0">
                  <a:pos x="0" y="36"/>
                </a:cxn>
                <a:cxn ang="0">
                  <a:pos x="143" y="36"/>
                </a:cxn>
                <a:cxn ang="0">
                  <a:pos x="143" y="72"/>
                </a:cxn>
                <a:cxn ang="0">
                  <a:pos x="0" y="72"/>
                </a:cxn>
                <a:cxn ang="0">
                  <a:pos x="0" y="36"/>
                </a:cxn>
                <a:cxn ang="0">
                  <a:pos x="251" y="36"/>
                </a:cxn>
                <a:cxn ang="0">
                  <a:pos x="394" y="36"/>
                </a:cxn>
                <a:cxn ang="0">
                  <a:pos x="394" y="72"/>
                </a:cxn>
                <a:cxn ang="0">
                  <a:pos x="251" y="72"/>
                </a:cxn>
                <a:cxn ang="0">
                  <a:pos x="251" y="36"/>
                </a:cxn>
                <a:cxn ang="0">
                  <a:pos x="502" y="36"/>
                </a:cxn>
                <a:cxn ang="0">
                  <a:pos x="532" y="36"/>
                </a:cxn>
                <a:cxn ang="0">
                  <a:pos x="532" y="72"/>
                </a:cxn>
                <a:cxn ang="0">
                  <a:pos x="502" y="72"/>
                </a:cxn>
                <a:cxn ang="0">
                  <a:pos x="502" y="36"/>
                </a:cxn>
                <a:cxn ang="0">
                  <a:pos x="514" y="0"/>
                </a:cxn>
                <a:cxn ang="0">
                  <a:pos x="622" y="54"/>
                </a:cxn>
                <a:cxn ang="0">
                  <a:pos x="514" y="108"/>
                </a:cxn>
                <a:cxn ang="0">
                  <a:pos x="514" y="0"/>
                </a:cxn>
              </a:cxnLst>
              <a:rect l="0" t="0" r="r" b="b"/>
              <a:pathLst>
                <a:path w="622" h="108">
                  <a:moveTo>
                    <a:pt x="0" y="36"/>
                  </a:moveTo>
                  <a:lnTo>
                    <a:pt x="143" y="36"/>
                  </a:lnTo>
                  <a:lnTo>
                    <a:pt x="143" y="72"/>
                  </a:lnTo>
                  <a:lnTo>
                    <a:pt x="0" y="72"/>
                  </a:lnTo>
                  <a:lnTo>
                    <a:pt x="0" y="36"/>
                  </a:lnTo>
                  <a:close/>
                  <a:moveTo>
                    <a:pt x="251" y="36"/>
                  </a:moveTo>
                  <a:lnTo>
                    <a:pt x="394" y="36"/>
                  </a:lnTo>
                  <a:lnTo>
                    <a:pt x="394" y="72"/>
                  </a:lnTo>
                  <a:lnTo>
                    <a:pt x="251" y="72"/>
                  </a:lnTo>
                  <a:lnTo>
                    <a:pt x="251" y="36"/>
                  </a:lnTo>
                  <a:close/>
                  <a:moveTo>
                    <a:pt x="502" y="36"/>
                  </a:moveTo>
                  <a:lnTo>
                    <a:pt x="532" y="36"/>
                  </a:lnTo>
                  <a:lnTo>
                    <a:pt x="532" y="72"/>
                  </a:lnTo>
                  <a:lnTo>
                    <a:pt x="502" y="72"/>
                  </a:lnTo>
                  <a:lnTo>
                    <a:pt x="502" y="36"/>
                  </a:lnTo>
                  <a:close/>
                  <a:moveTo>
                    <a:pt x="514" y="0"/>
                  </a:moveTo>
                  <a:lnTo>
                    <a:pt x="622" y="54"/>
                  </a:lnTo>
                  <a:lnTo>
                    <a:pt x="514" y="108"/>
                  </a:lnTo>
                  <a:lnTo>
                    <a:pt x="514" y="0"/>
                  </a:lnTo>
                  <a:close/>
                </a:path>
              </a:pathLst>
            </a:custGeom>
            <a:solidFill>
              <a:srgbClr val="000000"/>
            </a:solidFill>
            <a:ln w="127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EUMETCast Origins</a:t>
            </a:r>
            <a:endParaRPr lang="en-GB" dirty="0"/>
          </a:p>
        </p:txBody>
      </p:sp>
      <p:sp>
        <p:nvSpPr>
          <p:cNvPr id="3" name="TextBox 2"/>
          <p:cNvSpPr txBox="1"/>
          <p:nvPr/>
        </p:nvSpPr>
        <p:spPr>
          <a:xfrm>
            <a:off x="514350" y="1781175"/>
            <a:ext cx="9086850" cy="3300904"/>
          </a:xfrm>
          <a:prstGeom prst="rect">
            <a:avLst/>
          </a:prstGeom>
          <a:noFill/>
        </p:spPr>
        <p:txBody>
          <a:bodyPr wrap="square" rtlCol="0">
            <a:spAutoFit/>
          </a:bodyPr>
          <a:lstStyle/>
          <a:p>
            <a:pPr>
              <a:buFont typeface="Arial" pitchFamily="34" charset="0"/>
              <a:buChar char="•"/>
            </a:pPr>
            <a:r>
              <a:rPr lang="en-GB" sz="2400" dirty="0" smtClean="0">
                <a:solidFill>
                  <a:schemeClr val="tx1"/>
                </a:solidFill>
              </a:rPr>
              <a:t> First used in 2002 in support of EARS</a:t>
            </a:r>
          </a:p>
          <a:p>
            <a:pPr>
              <a:buFont typeface="Arial" pitchFamily="34" charset="0"/>
              <a:buChar char="•"/>
            </a:pPr>
            <a:r>
              <a:rPr lang="en-GB" sz="2400" dirty="0" smtClean="0">
                <a:solidFill>
                  <a:schemeClr val="tx1"/>
                </a:solidFill>
              </a:rPr>
              <a:t> 256 kb/s</a:t>
            </a:r>
          </a:p>
          <a:p>
            <a:pPr>
              <a:buFont typeface="Arial" pitchFamily="34" charset="0"/>
              <a:buChar char="•"/>
            </a:pPr>
            <a:r>
              <a:rPr lang="en-GB" sz="2400" dirty="0" smtClean="0">
                <a:solidFill>
                  <a:schemeClr val="tx1"/>
                </a:solidFill>
              </a:rPr>
              <a:t> MTP rapid scanning </a:t>
            </a:r>
          </a:p>
          <a:p>
            <a:pPr>
              <a:buFont typeface="Arial" pitchFamily="34" charset="0"/>
              <a:buChar char="•"/>
            </a:pPr>
            <a:r>
              <a:rPr lang="en-GB" sz="2400" dirty="0" smtClean="0">
                <a:solidFill>
                  <a:schemeClr val="tx1"/>
                </a:solidFill>
              </a:rPr>
              <a:t> Used for MSG due to MSG1 transponder failure. </a:t>
            </a:r>
          </a:p>
          <a:p>
            <a:pPr>
              <a:buFont typeface="Arial" pitchFamily="34" charset="0"/>
              <a:buChar char="•"/>
            </a:pPr>
            <a:r>
              <a:rPr lang="en-GB" sz="2400" dirty="0" smtClean="0">
                <a:solidFill>
                  <a:schemeClr val="tx1"/>
                </a:solidFill>
              </a:rPr>
              <a:t> Bandwidth increased to 2 Mb/s</a:t>
            </a:r>
            <a:endParaRPr lang="en-GB" sz="1800" dirty="0" smtClean="0">
              <a:solidFill>
                <a:schemeClr val="tx1"/>
              </a:solidFill>
            </a:endParaRPr>
          </a:p>
          <a:p>
            <a:endParaRPr lang="en-GB" sz="1800" dirty="0" smtClean="0">
              <a:solidFill>
                <a:schemeClr val="tx1"/>
              </a:solidFill>
            </a:endParaRPr>
          </a:p>
          <a:p>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EUMETCast</a:t>
            </a:r>
            <a:r>
              <a:rPr lang="en-GB" dirty="0" smtClean="0"/>
              <a:t> Reception Station – operational use</a:t>
            </a:r>
            <a:endParaRPr lang="en-GB" dirty="0"/>
          </a:p>
        </p:txBody>
      </p:sp>
      <p:sp>
        <p:nvSpPr>
          <p:cNvPr id="4" name="Content Placeholder 3"/>
          <p:cNvSpPr>
            <a:spLocks noGrp="1"/>
          </p:cNvSpPr>
          <p:nvPr>
            <p:ph idx="1"/>
          </p:nvPr>
        </p:nvSpPr>
        <p:spPr/>
        <p:txBody>
          <a:bodyPr/>
          <a:lstStyle/>
          <a:p>
            <a:endParaRPr lang="en-GB" dirty="0" smtClean="0"/>
          </a:p>
          <a:p>
            <a:endParaRPr lang="en-GB" dirty="0" smtClean="0"/>
          </a:p>
          <a:p>
            <a:endParaRPr lang="en-GB" dirty="0" smtClean="0"/>
          </a:p>
          <a:p>
            <a:endParaRPr lang="en-GB" dirty="0" smtClean="0"/>
          </a:p>
          <a:p>
            <a:r>
              <a:rPr lang="en-GB" dirty="0" smtClean="0"/>
              <a:t>					</a:t>
            </a:r>
            <a:endParaRPr lang="en-GB" sz="4800" dirty="0" smtClean="0"/>
          </a:p>
        </p:txBody>
      </p:sp>
      <p:sp>
        <p:nvSpPr>
          <p:cNvPr id="413855" name="Rectangle 159"/>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492548" name="Picture 4"/>
          <p:cNvPicPr>
            <a:picLocks noChangeAspect="1" noChangeArrowheads="1"/>
          </p:cNvPicPr>
          <p:nvPr/>
        </p:nvPicPr>
        <p:blipFill>
          <a:blip r:embed="rId3" cstate="print"/>
          <a:srcRect/>
          <a:stretch>
            <a:fillRect/>
          </a:stretch>
        </p:blipFill>
        <p:spPr bwMode="auto">
          <a:xfrm>
            <a:off x="952500" y="1307738"/>
            <a:ext cx="7896225" cy="50565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8856"/>
            <a:ext cx="9799638" cy="854075"/>
          </a:xfrm>
        </p:spPr>
        <p:txBody>
          <a:bodyPr/>
          <a:lstStyle/>
          <a:p>
            <a:r>
              <a:rPr lang="en-GB" dirty="0" smtClean="0"/>
              <a:t>Reception Station Requirements</a:t>
            </a:r>
            <a:endParaRPr lang="en-GB" dirty="0"/>
          </a:p>
        </p:txBody>
      </p:sp>
      <p:sp>
        <p:nvSpPr>
          <p:cNvPr id="5" name="Content Placeholder 4"/>
          <p:cNvSpPr>
            <a:spLocks noGrp="1"/>
          </p:cNvSpPr>
          <p:nvPr>
            <p:ph idx="4294967295"/>
          </p:nvPr>
        </p:nvSpPr>
        <p:spPr>
          <a:xfrm>
            <a:off x="266700" y="1453116"/>
            <a:ext cx="9447213" cy="4423144"/>
          </a:xfrm>
        </p:spPr>
        <p:txBody>
          <a:bodyPr/>
          <a:lstStyle/>
          <a:p>
            <a:r>
              <a:rPr lang="en-GB" sz="2800" b="1" dirty="0" smtClean="0"/>
              <a:t>State of the art PC </a:t>
            </a:r>
          </a:p>
          <a:p>
            <a:r>
              <a:rPr lang="en-GB" sz="2800" b="1" dirty="0" smtClean="0"/>
              <a:t>X86 64bit CPU</a:t>
            </a:r>
          </a:p>
          <a:p>
            <a:r>
              <a:rPr lang="en-GB" sz="2800" b="1" dirty="0" smtClean="0"/>
              <a:t>64bit operating system (Linux, Windows)</a:t>
            </a:r>
          </a:p>
          <a:p>
            <a:r>
              <a:rPr lang="en-GB" sz="2800" b="1" dirty="0" smtClean="0"/>
              <a:t>4 GB RAM or larger</a:t>
            </a:r>
          </a:p>
          <a:p>
            <a:r>
              <a:rPr lang="en-GB" sz="2800" b="1" dirty="0" smtClean="0"/>
              <a:t>1GB network interfaces (for DVB router and LAN)</a:t>
            </a:r>
          </a:p>
          <a:p>
            <a:r>
              <a:rPr lang="en-GB" sz="2800" b="1" dirty="0" smtClean="0"/>
              <a:t>USB 2.0 (for EKU)</a:t>
            </a:r>
          </a:p>
          <a:p>
            <a:r>
              <a:rPr lang="en-GB" sz="2800" b="1" dirty="0" smtClean="0"/>
              <a:t>EKU Software</a:t>
            </a:r>
          </a:p>
          <a:p>
            <a:r>
              <a:rPr lang="en-GB" sz="2800" b="1" dirty="0" smtClean="0"/>
              <a:t>EUMETCast (</a:t>
            </a:r>
            <a:r>
              <a:rPr lang="en-GB" sz="2800" b="1" dirty="0" err="1" smtClean="0"/>
              <a:t>Tellicast</a:t>
            </a:r>
            <a:r>
              <a:rPr lang="en-GB" sz="2800" b="1" dirty="0" smtClean="0"/>
              <a:t>) client Version </a:t>
            </a:r>
            <a:r>
              <a:rPr lang="en-GB" sz="2800" b="1" dirty="0" smtClean="0"/>
              <a:t>2.12.1 </a:t>
            </a:r>
            <a:r>
              <a:rPr lang="en-GB" sz="2800" b="1" dirty="0" smtClean="0"/>
              <a:t>or higher</a:t>
            </a:r>
            <a:endParaRPr lang="en-GB" sz="2400" b="1"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8856"/>
            <a:ext cx="9799638" cy="854075"/>
          </a:xfrm>
        </p:spPr>
        <p:txBody>
          <a:bodyPr/>
          <a:lstStyle/>
          <a:p>
            <a:r>
              <a:rPr lang="en-GB" dirty="0" err="1" smtClean="0"/>
              <a:t>Tellicast</a:t>
            </a:r>
            <a:r>
              <a:rPr lang="en-GB" dirty="0" smtClean="0"/>
              <a:t> future developments</a:t>
            </a:r>
            <a:endParaRPr lang="en-GB" dirty="0"/>
          </a:p>
        </p:txBody>
      </p:sp>
      <p:sp>
        <p:nvSpPr>
          <p:cNvPr id="7" name="Content Placeholder 4"/>
          <p:cNvSpPr>
            <a:spLocks noGrp="1"/>
          </p:cNvSpPr>
          <p:nvPr>
            <p:ph idx="4294967295"/>
          </p:nvPr>
        </p:nvSpPr>
        <p:spPr>
          <a:xfrm>
            <a:off x="266700" y="1453116"/>
            <a:ext cx="9447213" cy="4423144"/>
          </a:xfrm>
        </p:spPr>
        <p:txBody>
          <a:bodyPr/>
          <a:lstStyle/>
          <a:p>
            <a:pPr>
              <a:buFont typeface="Arial" pitchFamily="34" charset="0"/>
              <a:buChar char="•"/>
            </a:pPr>
            <a:r>
              <a:rPr lang="en-GB" sz="2800" b="1" dirty="0" smtClean="0"/>
              <a:t>2.14 is currently undergoing testing</a:t>
            </a:r>
          </a:p>
          <a:p>
            <a:pPr lvl="1">
              <a:buFont typeface="Arial" pitchFamily="34" charset="0"/>
              <a:buChar char="•"/>
            </a:pPr>
            <a:r>
              <a:rPr lang="en-GB" sz="2800" b="1" dirty="0" smtClean="0"/>
              <a:t>Java applet replaced by </a:t>
            </a:r>
            <a:r>
              <a:rPr lang="en-GB" sz="2800" b="1" dirty="0" err="1" smtClean="0"/>
              <a:t>javascript</a:t>
            </a:r>
            <a:r>
              <a:rPr lang="en-GB" sz="2800" b="1" dirty="0" smtClean="0"/>
              <a:t>/SVG</a:t>
            </a:r>
          </a:p>
          <a:p>
            <a:pPr lvl="1">
              <a:buFont typeface="Arial" pitchFamily="34" charset="0"/>
              <a:buChar char="•"/>
            </a:pPr>
            <a:r>
              <a:rPr lang="en-GB" sz="2800" b="1" dirty="0" smtClean="0"/>
              <a:t>Memory leak of completed job fixed</a:t>
            </a:r>
          </a:p>
          <a:p>
            <a:pPr lvl="1">
              <a:buFont typeface="Arial" pitchFamily="34" charset="0"/>
              <a:buChar char="•"/>
            </a:pPr>
            <a:r>
              <a:rPr lang="en-GB" sz="2800" b="1" dirty="0" smtClean="0"/>
              <a:t>More information in log files in verbose mode</a:t>
            </a:r>
          </a:p>
          <a:p>
            <a:pPr lvl="1">
              <a:buFont typeface="Arial" pitchFamily="34" charset="0"/>
              <a:buChar char="•"/>
            </a:pPr>
            <a:r>
              <a:rPr lang="en-GB" sz="2800" b="1" dirty="0" smtClean="0"/>
              <a:t>On line help has been improved</a:t>
            </a:r>
          </a:p>
          <a:p>
            <a:pPr lvl="1">
              <a:buFont typeface="Arial" pitchFamily="34" charset="0"/>
              <a:buChar char="•"/>
            </a:pPr>
            <a:r>
              <a:rPr lang="en-GB" sz="2800" b="1" dirty="0" smtClean="0"/>
              <a:t>Other small fixes leading to increased stability</a:t>
            </a:r>
          </a:p>
          <a:p>
            <a:endParaRPr lang="en-GB" sz="2800" b="1" dirty="0" smtClean="0"/>
          </a:p>
          <a:p>
            <a:pPr>
              <a:buFont typeface="Arial" pitchFamily="34" charset="0"/>
              <a:buChar char="•"/>
            </a:pPr>
            <a:r>
              <a:rPr lang="en-GB" sz="2800" b="1" dirty="0" smtClean="0"/>
              <a:t>Windows XP will no longer be supported</a:t>
            </a:r>
          </a:p>
          <a:p>
            <a:endParaRPr lang="en-GB" sz="2800" b="1" dirty="0" smtClean="0"/>
          </a:p>
          <a:p>
            <a:endParaRPr lang="en-GB" sz="3200"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8856"/>
            <a:ext cx="9799638" cy="854075"/>
          </a:xfrm>
        </p:spPr>
        <p:txBody>
          <a:bodyPr/>
          <a:lstStyle/>
          <a:p>
            <a:r>
              <a:rPr lang="en-GB" dirty="0" smtClean="0"/>
              <a:t>Reception capabilities</a:t>
            </a:r>
            <a:endParaRPr lang="en-GB" dirty="0"/>
          </a:p>
        </p:txBody>
      </p:sp>
      <p:sp>
        <p:nvSpPr>
          <p:cNvPr id="7" name="Content Placeholder 4"/>
          <p:cNvSpPr>
            <a:spLocks noGrp="1"/>
          </p:cNvSpPr>
          <p:nvPr>
            <p:ph idx="4294967295"/>
          </p:nvPr>
        </p:nvSpPr>
        <p:spPr>
          <a:xfrm>
            <a:off x="266700" y="1453116"/>
            <a:ext cx="9447213" cy="4423144"/>
          </a:xfrm>
        </p:spPr>
        <p:txBody>
          <a:bodyPr/>
          <a:lstStyle/>
          <a:p>
            <a:pPr>
              <a:buFont typeface="Arial" pitchFamily="34" charset="0"/>
              <a:buChar char="•"/>
            </a:pPr>
            <a:r>
              <a:rPr lang="en-GB" sz="2800" b="1" dirty="0" smtClean="0"/>
              <a:t>A properly designed reception PC is able to support all </a:t>
            </a:r>
            <a:r>
              <a:rPr lang="en-GB" sz="2800" b="1" dirty="0" err="1" smtClean="0"/>
              <a:t>EUMETCast</a:t>
            </a:r>
            <a:r>
              <a:rPr lang="en-GB" sz="2800" b="1" dirty="0" smtClean="0"/>
              <a:t> Services simultaneously</a:t>
            </a:r>
          </a:p>
          <a:p>
            <a:pPr>
              <a:buFont typeface="Arial" pitchFamily="34" charset="0"/>
              <a:buChar char="•"/>
            </a:pPr>
            <a:r>
              <a:rPr lang="en-GB" sz="2800" b="1" dirty="0" smtClean="0"/>
              <a:t>Stand alone reception stations are recommended (no virtual systems)</a:t>
            </a:r>
          </a:p>
          <a:p>
            <a:pPr>
              <a:buFont typeface="Arial" pitchFamily="34" charset="0"/>
              <a:buChar char="•"/>
            </a:pPr>
            <a:r>
              <a:rPr lang="en-GB" sz="2800" b="1" dirty="0" smtClean="0"/>
              <a:t>For operational use the station shall be in a redundant setup (see slide </a:t>
            </a:r>
            <a:r>
              <a:rPr lang="en-GB" sz="2800" b="1" dirty="0" err="1" smtClean="0"/>
              <a:t>EUMETCast</a:t>
            </a:r>
            <a:r>
              <a:rPr lang="en-GB" sz="2800" b="1" dirty="0" smtClean="0"/>
              <a:t> Stations for operational use)</a:t>
            </a:r>
          </a:p>
          <a:p>
            <a:endParaRPr lang="en-GB" sz="3200"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Information</a:t>
            </a:r>
            <a:endParaRPr lang="en-GB" dirty="0"/>
          </a:p>
        </p:txBody>
      </p:sp>
      <p:sp>
        <p:nvSpPr>
          <p:cNvPr id="3" name="Content Placeholder 2"/>
          <p:cNvSpPr>
            <a:spLocks noGrp="1"/>
          </p:cNvSpPr>
          <p:nvPr>
            <p:ph idx="1"/>
          </p:nvPr>
        </p:nvSpPr>
        <p:spPr/>
        <p:txBody>
          <a:bodyPr/>
          <a:lstStyle/>
          <a:p>
            <a:r>
              <a:rPr lang="en-GB" sz="1800" b="1" dirty="0" smtClean="0"/>
              <a:t>Web site</a:t>
            </a:r>
            <a:endParaRPr lang="en-GB" sz="1800" b="1" dirty="0" smtClean="0">
              <a:hlinkClick r:id="rId2"/>
            </a:endParaRPr>
          </a:p>
          <a:p>
            <a:pPr>
              <a:buFont typeface="Arial" pitchFamily="34" charset="0"/>
              <a:buChar char="•"/>
            </a:pPr>
            <a:r>
              <a:rPr lang="en-GB" sz="1800" b="1" dirty="0" smtClean="0">
                <a:hlinkClick r:id="rId3"/>
              </a:rPr>
              <a:t>http://www.eumetsat.int/website/home/Data/DataDelivery/EUMETCast/index.html</a:t>
            </a:r>
            <a:endParaRPr lang="en-GB" sz="1800" b="1" dirty="0" smtClean="0"/>
          </a:p>
          <a:p>
            <a:r>
              <a:rPr lang="en-GB" sz="1800" b="1" dirty="0" smtClean="0"/>
              <a:t>TD15: </a:t>
            </a:r>
            <a:r>
              <a:rPr lang="en-GB" sz="1800" b="1" dirty="0" err="1" smtClean="0"/>
              <a:t>EUMETCast</a:t>
            </a:r>
            <a:r>
              <a:rPr lang="en-GB" sz="1800" b="1" dirty="0" smtClean="0"/>
              <a:t> Technical Document</a:t>
            </a:r>
          </a:p>
          <a:p>
            <a:pPr>
              <a:buFont typeface="Arial" pitchFamily="34" charset="0"/>
              <a:buChar char="•"/>
            </a:pPr>
            <a:r>
              <a:rPr lang="en-GB" sz="1400" b="1" dirty="0" smtClean="0">
                <a:hlinkClick r:id="rId4"/>
              </a:rPr>
              <a:t>http://www.eumetsat.int/website/wcm/idc/idcplg?IdcService=GET_FILE&amp;dDocName=PDF_TD15_EUMETCAST&amp;RevisionSelectionMethod=LatestReleased&amp;Rendition=Web</a:t>
            </a:r>
            <a:endParaRPr lang="en-GB" sz="1400" b="1" dirty="0" smtClean="0"/>
          </a:p>
          <a:p>
            <a:r>
              <a:rPr lang="en-GB" sz="1800" b="1" dirty="0" smtClean="0"/>
              <a:t>OICDs = Operational Interface Control doc, </a:t>
            </a:r>
          </a:p>
          <a:p>
            <a:pPr>
              <a:buFont typeface="Arial" pitchFamily="34" charset="0"/>
              <a:buChar char="•"/>
            </a:pPr>
            <a:r>
              <a:rPr lang="en-GB" sz="1800" b="1" dirty="0" smtClean="0"/>
              <a:t>interaction between external partner and EUMETSAT</a:t>
            </a:r>
          </a:p>
          <a:p>
            <a:r>
              <a:rPr lang="en-GB" sz="1800" b="1" dirty="0" smtClean="0"/>
              <a:t>EO Portal</a:t>
            </a:r>
          </a:p>
          <a:p>
            <a:pPr>
              <a:buFont typeface="Arial" pitchFamily="34" charset="0"/>
              <a:buChar char="•"/>
            </a:pPr>
            <a:r>
              <a:rPr lang="en-GB" sz="1600" b="1" dirty="0" smtClean="0">
                <a:hlinkClick r:id="rId5"/>
              </a:rPr>
              <a:t>http://www.eumetsat.int/website/home/Data/DataDelivery/DataRegistration/index.html</a:t>
            </a:r>
            <a:endParaRPr lang="en-GB" sz="1600" b="1" dirty="0" smtClean="0"/>
          </a:p>
          <a:p>
            <a:r>
              <a:rPr lang="en-GB" sz="1800" b="1" dirty="0" smtClean="0"/>
              <a:t>Product Navigator: Browse products available for all dissemination means</a:t>
            </a:r>
          </a:p>
          <a:p>
            <a:pPr>
              <a:buFont typeface="Arial" pitchFamily="34" charset="0"/>
              <a:buChar char="•"/>
            </a:pPr>
            <a:r>
              <a:rPr lang="en-GB" sz="1800" b="1" dirty="0" smtClean="0">
                <a:hlinkClick r:id="rId6"/>
              </a:rPr>
              <a:t>http://navigator.eumetsat.int/</a:t>
            </a:r>
            <a:endParaRPr lang="en-GB" sz="1800" b="1" dirty="0" smtClean="0"/>
          </a:p>
          <a:p>
            <a:pPr>
              <a:buFont typeface="Arial" pitchFamily="34" charset="0"/>
              <a:buChar char="•"/>
            </a:pPr>
            <a:endParaRPr lang="en-GB" sz="1800" dirty="0" smtClean="0"/>
          </a:p>
          <a:p>
            <a:pPr>
              <a:buFont typeface="Arial" pitchFamily="34" charset="0"/>
              <a:buChar char="•"/>
            </a:pPr>
            <a:endParaRPr lang="en-GB"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EUMETCast MSG Initial operations</a:t>
            </a:r>
            <a:endParaRPr lang="en-GB" dirty="0"/>
          </a:p>
        </p:txBody>
      </p:sp>
      <p:sp>
        <p:nvSpPr>
          <p:cNvPr id="3" name="TextBox 2"/>
          <p:cNvSpPr txBox="1"/>
          <p:nvPr/>
        </p:nvSpPr>
        <p:spPr>
          <a:xfrm>
            <a:off x="514350" y="1781175"/>
            <a:ext cx="9086850" cy="4962897"/>
          </a:xfrm>
          <a:prstGeom prst="rect">
            <a:avLst/>
          </a:prstGeom>
          <a:noFill/>
        </p:spPr>
        <p:txBody>
          <a:bodyPr wrap="square" rtlCol="0">
            <a:spAutoFit/>
          </a:bodyPr>
          <a:lstStyle/>
          <a:p>
            <a:pPr>
              <a:buFont typeface="Arial" pitchFamily="34" charset="0"/>
              <a:buChar char="•"/>
            </a:pPr>
            <a:r>
              <a:rPr lang="en-GB" sz="2400" dirty="0" smtClean="0">
                <a:solidFill>
                  <a:schemeClr val="tx1"/>
                </a:solidFill>
              </a:rPr>
              <a:t> Engineers had to make manual configuration using vi editor </a:t>
            </a:r>
          </a:p>
          <a:p>
            <a:pPr>
              <a:buFont typeface="Arial" pitchFamily="34" charset="0"/>
              <a:buChar char="•"/>
            </a:pPr>
            <a:r>
              <a:rPr lang="en-GB" sz="2400" dirty="0" smtClean="0">
                <a:solidFill>
                  <a:schemeClr val="tx1"/>
                </a:solidFill>
              </a:rPr>
              <a:t> Some automation scripts developed due to the exact change order</a:t>
            </a:r>
          </a:p>
          <a:p>
            <a:pPr>
              <a:buFont typeface="Arial" pitchFamily="34" charset="0"/>
              <a:buChar char="•"/>
            </a:pPr>
            <a:r>
              <a:rPr lang="en-GB" sz="2400" dirty="0" smtClean="0">
                <a:solidFill>
                  <a:schemeClr val="tx1"/>
                </a:solidFill>
              </a:rPr>
              <a:t> Rollout of EUMETCast Administration Tool (EAT)V1 2003 along with the operational start of MSG dissemination</a:t>
            </a:r>
          </a:p>
          <a:p>
            <a:pPr lvl="1">
              <a:buFont typeface="Arial" pitchFamily="34" charset="0"/>
              <a:buChar char="•"/>
            </a:pPr>
            <a:r>
              <a:rPr lang="en-GB" sz="2400" dirty="0" smtClean="0">
                <a:solidFill>
                  <a:schemeClr val="tx1"/>
                </a:solidFill>
              </a:rPr>
              <a:t> Management of users and service directories</a:t>
            </a:r>
          </a:p>
          <a:p>
            <a:pPr lvl="1">
              <a:buFont typeface="Arial" pitchFamily="34" charset="0"/>
              <a:buChar char="•"/>
            </a:pPr>
            <a:r>
              <a:rPr lang="en-GB" sz="2400" dirty="0" smtClean="0">
                <a:solidFill>
                  <a:schemeClr val="tx1"/>
                </a:solidFill>
              </a:rPr>
              <a:t> Controlled the change order constraints</a:t>
            </a:r>
          </a:p>
          <a:p>
            <a:pPr lvl="1">
              <a:buFont typeface="Arial" pitchFamily="34" charset="0"/>
              <a:buChar char="•"/>
            </a:pPr>
            <a:r>
              <a:rPr lang="en-GB" sz="2400" dirty="0" smtClean="0">
                <a:solidFill>
                  <a:schemeClr val="tx1"/>
                </a:solidFill>
              </a:rPr>
              <a:t> Activities still performed as engineering tasks</a:t>
            </a:r>
          </a:p>
          <a:p>
            <a:endParaRPr lang="en-GB" sz="1800" dirty="0" smtClean="0">
              <a:solidFill>
                <a:schemeClr val="tx1"/>
              </a:solidFill>
            </a:endParaRPr>
          </a:p>
          <a:p>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EUMETCast EAT Evolution</a:t>
            </a:r>
            <a:endParaRPr lang="en-GB" dirty="0"/>
          </a:p>
        </p:txBody>
      </p:sp>
      <p:sp>
        <p:nvSpPr>
          <p:cNvPr id="3" name="TextBox 2"/>
          <p:cNvSpPr txBox="1"/>
          <p:nvPr/>
        </p:nvSpPr>
        <p:spPr>
          <a:xfrm>
            <a:off x="514350" y="1781175"/>
            <a:ext cx="9086850" cy="5516895"/>
          </a:xfrm>
          <a:prstGeom prst="rect">
            <a:avLst/>
          </a:prstGeom>
          <a:noFill/>
        </p:spPr>
        <p:txBody>
          <a:bodyPr wrap="square" rtlCol="0">
            <a:spAutoFit/>
          </a:bodyPr>
          <a:lstStyle/>
          <a:p>
            <a:pPr>
              <a:buFont typeface="Arial" pitchFamily="34" charset="0"/>
              <a:buChar char="•"/>
            </a:pPr>
            <a:r>
              <a:rPr lang="en-GB" sz="2400" dirty="0" smtClean="0">
                <a:solidFill>
                  <a:schemeClr val="tx1"/>
                </a:solidFill>
              </a:rPr>
              <a:t> Service directory configuration</a:t>
            </a:r>
          </a:p>
          <a:p>
            <a:pPr lvl="1">
              <a:buFont typeface="Arial" pitchFamily="34" charset="0"/>
              <a:buChar char="•"/>
            </a:pPr>
            <a:r>
              <a:rPr lang="en-GB" sz="2400" dirty="0" smtClean="0">
                <a:solidFill>
                  <a:schemeClr val="tx1"/>
                </a:solidFill>
              </a:rPr>
              <a:t> Service directory priority</a:t>
            </a:r>
          </a:p>
          <a:p>
            <a:pPr lvl="1">
              <a:buFont typeface="Arial" pitchFamily="34" charset="0"/>
              <a:buChar char="•"/>
            </a:pPr>
            <a:r>
              <a:rPr lang="en-GB" sz="2400" dirty="0" smtClean="0">
                <a:solidFill>
                  <a:schemeClr val="tx1"/>
                </a:solidFill>
              </a:rPr>
              <a:t> Service directory channel assignment </a:t>
            </a:r>
          </a:p>
          <a:p>
            <a:pPr>
              <a:buFont typeface="Arial" pitchFamily="34" charset="0"/>
              <a:buChar char="•"/>
            </a:pPr>
            <a:r>
              <a:rPr lang="en-GB" sz="2400" dirty="0" smtClean="0">
                <a:solidFill>
                  <a:schemeClr val="tx1"/>
                </a:solidFill>
              </a:rPr>
              <a:t> Some Channel configuration</a:t>
            </a:r>
          </a:p>
          <a:p>
            <a:pPr lvl="1">
              <a:buFont typeface="Arial" pitchFamily="34" charset="0"/>
              <a:buChar char="•"/>
            </a:pPr>
            <a:r>
              <a:rPr lang="en-GB" sz="2400" dirty="0" smtClean="0">
                <a:solidFill>
                  <a:schemeClr val="tx1"/>
                </a:solidFill>
              </a:rPr>
              <a:t> Min bandwidth</a:t>
            </a:r>
          </a:p>
          <a:p>
            <a:pPr lvl="1">
              <a:buFont typeface="Arial" pitchFamily="34" charset="0"/>
              <a:buChar char="•"/>
            </a:pPr>
            <a:r>
              <a:rPr lang="en-GB" sz="2400" dirty="0" smtClean="0">
                <a:solidFill>
                  <a:schemeClr val="tx1"/>
                </a:solidFill>
              </a:rPr>
              <a:t> Max bandwidth</a:t>
            </a:r>
          </a:p>
          <a:p>
            <a:endParaRPr lang="en-GB" sz="2400" dirty="0" smtClean="0">
              <a:solidFill>
                <a:schemeClr val="tx1"/>
              </a:solidFill>
            </a:endParaRPr>
          </a:p>
          <a:p>
            <a:r>
              <a:rPr lang="en-GB" sz="2400" dirty="0" smtClean="0">
                <a:solidFill>
                  <a:schemeClr val="tx1"/>
                </a:solidFill>
              </a:rPr>
              <a:t>To list a few</a:t>
            </a:r>
          </a:p>
          <a:p>
            <a:endParaRPr lang="en-GB" sz="2400" dirty="0" smtClean="0">
              <a:solidFill>
                <a:schemeClr val="tx1"/>
              </a:solidFill>
            </a:endParaRPr>
          </a:p>
          <a:p>
            <a:endParaRPr lang="en-GB" sz="1800" dirty="0" smtClean="0">
              <a:solidFill>
                <a:schemeClr val="tx1"/>
              </a:solidFill>
            </a:endParaRPr>
          </a:p>
          <a:p>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 of Users</a:t>
            </a:r>
            <a:endParaRPr lang="en-GB" dirty="0"/>
          </a:p>
        </p:txBody>
      </p:sp>
      <p:sp>
        <p:nvSpPr>
          <p:cNvPr id="3" name="Content Placeholder 2"/>
          <p:cNvSpPr>
            <a:spLocks noGrp="1"/>
          </p:cNvSpPr>
          <p:nvPr>
            <p:ph idx="1"/>
          </p:nvPr>
        </p:nvSpPr>
        <p:spPr/>
        <p:txBody>
          <a:bodyPr/>
          <a:lstStyle/>
          <a:p>
            <a:pPr eaLnBrk="0" hangingPunct="0">
              <a:spcBef>
                <a:spcPct val="50000"/>
              </a:spcBef>
              <a:buFont typeface="Arial" pitchFamily="34" charset="0"/>
              <a:buChar char="•"/>
            </a:pPr>
            <a:r>
              <a:rPr lang="en-GB" b="1" kern="1200" dirty="0" smtClean="0">
                <a:solidFill>
                  <a:schemeClr val="tx1"/>
                </a:solidFill>
                <a:latin typeface="Tahoma" pitchFamily="34" charset="0"/>
              </a:rPr>
              <a:t>EAT Updated to allow User Service to directly manage the user configuration (Version 3 2009)</a:t>
            </a:r>
          </a:p>
          <a:p>
            <a:pPr eaLnBrk="0" hangingPunct="0">
              <a:spcBef>
                <a:spcPct val="50000"/>
              </a:spcBef>
              <a:buFont typeface="Arial" pitchFamily="34" charset="0"/>
              <a:buChar char="•"/>
            </a:pPr>
            <a:r>
              <a:rPr lang="en-GB" b="1" kern="1200" dirty="0" smtClean="0">
                <a:solidFill>
                  <a:schemeClr val="tx1"/>
                </a:solidFill>
                <a:latin typeface="Tahoma" pitchFamily="34" charset="0"/>
              </a:rPr>
              <a:t>No longer needed an engineer to perform the changes</a:t>
            </a:r>
          </a:p>
          <a:p>
            <a:pPr eaLnBrk="0" hangingPunct="0">
              <a:spcBef>
                <a:spcPct val="50000"/>
              </a:spcBef>
              <a:buFont typeface="Arial" pitchFamily="34" charset="0"/>
              <a:buChar char="•"/>
            </a:pPr>
            <a:r>
              <a:rPr lang="en-GB" b="1" kern="1200" dirty="0" smtClean="0">
                <a:solidFill>
                  <a:schemeClr val="tx1"/>
                </a:solidFill>
                <a:latin typeface="Tahoma" pitchFamily="34" charset="0"/>
              </a:rPr>
              <a:t>Allowed different user groups access to the database. Their permissions could be tailored to allow control of different aspects</a:t>
            </a:r>
          </a:p>
          <a:p>
            <a:pPr eaLnBrk="0" hangingPunct="0">
              <a:spcBef>
                <a:spcPct val="50000"/>
              </a:spcBef>
              <a:buFont typeface="Arial" pitchFamily="34" charset="0"/>
              <a:buChar char="•"/>
            </a:pPr>
            <a:r>
              <a:rPr lang="en-GB" b="1" kern="1200" dirty="0" smtClean="0">
                <a:solidFill>
                  <a:schemeClr val="tx1"/>
                </a:solidFill>
                <a:latin typeface="Tahoma" pitchFamily="34" charset="0"/>
              </a:rPr>
              <a:t>It also allowed external partners user control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Latest Version of EAT V5 (November 2015)</a:t>
            </a:r>
            <a:endParaRPr lang="en-GB" dirty="0"/>
          </a:p>
        </p:txBody>
      </p:sp>
      <p:sp>
        <p:nvSpPr>
          <p:cNvPr id="3" name="Content Placeholder 2"/>
          <p:cNvSpPr>
            <a:spLocks noGrp="1"/>
          </p:cNvSpPr>
          <p:nvPr>
            <p:ph idx="1"/>
          </p:nvPr>
        </p:nvSpPr>
        <p:spPr/>
        <p:txBody>
          <a:bodyPr/>
          <a:lstStyle/>
          <a:p>
            <a:pPr eaLnBrk="0" hangingPunct="0">
              <a:spcBef>
                <a:spcPct val="50000"/>
              </a:spcBef>
              <a:buFont typeface="Arial" pitchFamily="34" charset="0"/>
              <a:buChar char="•"/>
            </a:pPr>
            <a:r>
              <a:rPr lang="en-GB" b="1" kern="1200" dirty="0" smtClean="0">
                <a:solidFill>
                  <a:schemeClr val="tx1"/>
                </a:solidFill>
                <a:latin typeface="Tahoma" pitchFamily="34" charset="0"/>
              </a:rPr>
              <a:t>Allows management of multiple services, e.g. basic, high volume and terrestrial services</a:t>
            </a:r>
          </a:p>
          <a:p>
            <a:pPr eaLnBrk="0" hangingPunct="0">
              <a:spcBef>
                <a:spcPct val="50000"/>
              </a:spcBef>
              <a:buFont typeface="Arial" pitchFamily="34" charset="0"/>
              <a:buChar char="•"/>
            </a:pPr>
            <a:r>
              <a:rPr lang="en-GB" b="1" kern="1200" dirty="0" smtClean="0">
                <a:solidFill>
                  <a:schemeClr val="tx1"/>
                </a:solidFill>
                <a:latin typeface="Tahoma" pitchFamily="34" charset="0"/>
              </a:rPr>
              <a:t>Controls the regular expressions for product routing</a:t>
            </a:r>
          </a:p>
          <a:p>
            <a:pPr eaLnBrk="0" hangingPunct="0">
              <a:spcBef>
                <a:spcPct val="50000"/>
              </a:spcBef>
              <a:buFont typeface="Arial" pitchFamily="34" charset="0"/>
              <a:buChar char="•"/>
            </a:pPr>
            <a:endParaRPr lang="en-GB" b="1" kern="1200" dirty="0" smtClean="0">
              <a:solidFill>
                <a:schemeClr val="tx1"/>
              </a:solidFill>
              <a:latin typeface="Tahoma" pitchFamily="34" charset="0"/>
            </a:endParaRPr>
          </a:p>
          <a:p>
            <a:pPr marL="342900" lvl="1" indent="-342900" eaLnBrk="0" hangingPunct="0">
              <a:spcBef>
                <a:spcPct val="50000"/>
              </a:spcBef>
              <a:buFont typeface="Arial" pitchFamily="34" charset="0"/>
              <a:buChar char="•"/>
            </a:pPr>
            <a:r>
              <a:rPr lang="en-GB" b="1" kern="1200" dirty="0" smtClean="0">
                <a:solidFill>
                  <a:schemeClr val="tx1"/>
                </a:solidFill>
                <a:latin typeface="Tahoma" pitchFamily="34" charset="0"/>
                <a:ea typeface="+mn-ea"/>
                <a:cs typeface="+mn-cs"/>
              </a:rPr>
              <a:t>In house  java development</a:t>
            </a:r>
          </a:p>
          <a:p>
            <a:pPr marL="342900" lvl="1" indent="-342900" eaLnBrk="0" hangingPunct="0">
              <a:spcBef>
                <a:spcPct val="50000"/>
              </a:spcBef>
              <a:buFont typeface="Arial" pitchFamily="34" charset="0"/>
              <a:buChar char="•"/>
            </a:pPr>
            <a:r>
              <a:rPr lang="en-GB" b="1" kern="1200" dirty="0" smtClean="0">
                <a:solidFill>
                  <a:schemeClr val="tx1"/>
                </a:solidFill>
                <a:latin typeface="Tahoma" pitchFamily="34" charset="0"/>
                <a:ea typeface="+mn-ea"/>
                <a:cs typeface="+mn-cs"/>
              </a:rPr>
              <a:t>Better visibility of dissemination configuration </a:t>
            </a:r>
          </a:p>
          <a:p>
            <a:pPr marL="342900" lvl="1" indent="-342900" eaLnBrk="0" hangingPunct="0">
              <a:spcBef>
                <a:spcPct val="50000"/>
              </a:spcBef>
              <a:buFont typeface="Arial" pitchFamily="34" charset="0"/>
              <a:buChar char="•"/>
            </a:pPr>
            <a:r>
              <a:rPr lang="en-GB" b="1" kern="1200" dirty="0" smtClean="0">
                <a:solidFill>
                  <a:schemeClr val="tx1"/>
                </a:solidFill>
                <a:latin typeface="Tahoma" pitchFamily="34" charset="0"/>
                <a:ea typeface="+mn-ea"/>
                <a:cs typeface="+mn-cs"/>
              </a:rPr>
              <a:t>Easier to change product routing to different channels and service directories</a:t>
            </a:r>
          </a:p>
          <a:p>
            <a:pPr marL="342900" lvl="1" indent="-342900" eaLnBrk="0" hangingPunct="0">
              <a:spcBef>
                <a:spcPct val="50000"/>
              </a:spcBef>
              <a:buFont typeface="Arial" pitchFamily="34" charset="0"/>
              <a:buChar char="•"/>
            </a:pPr>
            <a:r>
              <a:rPr lang="en-GB" b="1" kern="1200" dirty="0" smtClean="0">
                <a:solidFill>
                  <a:schemeClr val="tx1"/>
                </a:solidFill>
                <a:latin typeface="Tahoma" pitchFamily="34" charset="0"/>
                <a:ea typeface="+mn-ea"/>
                <a:cs typeface="+mn-cs"/>
              </a:rPr>
              <a:t>Less software to maintain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Latest Version of EAT V5</a:t>
            </a:r>
            <a:endParaRPr lang="en-GB" dirty="0"/>
          </a:p>
        </p:txBody>
      </p:sp>
      <p:pic>
        <p:nvPicPr>
          <p:cNvPr id="525314" name="Picture 2"/>
          <p:cNvPicPr>
            <a:picLocks noGrp="1" noChangeAspect="1" noChangeArrowheads="1"/>
          </p:cNvPicPr>
          <p:nvPr>
            <p:ph idx="1"/>
          </p:nvPr>
        </p:nvPicPr>
        <p:blipFill>
          <a:blip r:embed="rId3" cstate="print">
            <a:lum bright="-12000" contrast="32000"/>
          </a:blip>
          <a:srcRect r="13498"/>
          <a:stretch>
            <a:fillRect/>
          </a:stretch>
        </p:blipFill>
        <p:spPr bwMode="auto">
          <a:xfrm>
            <a:off x="531813" y="2086797"/>
            <a:ext cx="9060892" cy="2628078"/>
          </a:xfrm>
          <a:prstGeom prst="rect">
            <a:avLst/>
          </a:prstGeom>
          <a:noFill/>
          <a:ln w="9525">
            <a:noFill/>
            <a:miter lim="800000"/>
            <a:headEnd/>
            <a:tailEnd/>
          </a:ln>
        </p:spPr>
      </p:pic>
      <p:sp>
        <p:nvSpPr>
          <p:cNvPr id="5" name="TextBox 4"/>
          <p:cNvSpPr txBox="1"/>
          <p:nvPr/>
        </p:nvSpPr>
        <p:spPr>
          <a:xfrm>
            <a:off x="1266825" y="5057774"/>
            <a:ext cx="7629525" cy="707886"/>
          </a:xfrm>
          <a:prstGeom prst="rect">
            <a:avLst/>
          </a:prstGeom>
          <a:noFill/>
        </p:spPr>
        <p:txBody>
          <a:bodyPr wrap="square" rtlCol="0">
            <a:spAutoFit/>
          </a:bodyPr>
          <a:lstStyle/>
          <a:p>
            <a:r>
              <a:rPr lang="en-GB" sz="2000" dirty="0" smtClean="0">
                <a:solidFill>
                  <a:schemeClr val="tx1"/>
                </a:solidFill>
              </a:rPr>
              <a:t>User interface for EAT version 5 showing Basic, High Volume and Terrestrial  </a:t>
            </a:r>
            <a:endParaRPr lang="en-GB" sz="2000" dirty="0">
              <a:solidFill>
                <a:schemeClr val="tx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eneral Eumetsat Template - PowerPoint">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 Eumetsat Template - PowerPoint</Template>
  <TotalTime>7331</TotalTime>
  <Words>2306</Words>
  <Application>Microsoft Office PowerPoint</Application>
  <PresentationFormat>A4 Paper (210x297 mm)</PresentationFormat>
  <Paragraphs>580</Paragraphs>
  <Slides>44</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General Eumetsat Template - PowerPoint</vt:lpstr>
      <vt:lpstr>Visio</vt:lpstr>
      <vt:lpstr>Group for Earth Observation  Presentation</vt:lpstr>
      <vt:lpstr>Dissemination Team </vt:lpstr>
      <vt:lpstr>Presentation Contents </vt:lpstr>
      <vt:lpstr>EUMETCast Origins</vt:lpstr>
      <vt:lpstr>EUMETCast MSG Initial operations</vt:lpstr>
      <vt:lpstr>EUMETCast EAT Evolution</vt:lpstr>
      <vt:lpstr>Control of Users</vt:lpstr>
      <vt:lpstr>Latest Version of EAT V5 (November 2015)</vt:lpstr>
      <vt:lpstr>Latest Version of EAT V5</vt:lpstr>
      <vt:lpstr>EAT Service Directories</vt:lpstr>
      <vt:lpstr>EAT Channel Selection</vt:lpstr>
      <vt:lpstr>EUMETCast operations monitoring</vt:lpstr>
      <vt:lpstr>EUMETCast principles – Satellite</vt:lpstr>
      <vt:lpstr>Overview - footprints</vt:lpstr>
      <vt:lpstr>Overview - footprints</vt:lpstr>
      <vt:lpstr>Overview - footprints</vt:lpstr>
      <vt:lpstr>EUMETCast Terrestrial</vt:lpstr>
      <vt:lpstr>EUMETCast principles – and Terrestrial</vt:lpstr>
      <vt:lpstr>Slide 19</vt:lpstr>
      <vt:lpstr>EUMETCast design</vt:lpstr>
      <vt:lpstr>EUMETCast service control</vt:lpstr>
      <vt:lpstr>EUMETCast security</vt:lpstr>
      <vt:lpstr>EUMETCast operations</vt:lpstr>
      <vt:lpstr>Multicast Platform - Configuration</vt:lpstr>
      <vt:lpstr>Multicast Platform - Configuration</vt:lpstr>
      <vt:lpstr>Multicast Platform - Configuration</vt:lpstr>
      <vt:lpstr>Multicast Platform - Configuration</vt:lpstr>
      <vt:lpstr>Multicast Platform - Configuration</vt:lpstr>
      <vt:lpstr>How it works (Multicast Platform)</vt:lpstr>
      <vt:lpstr>How it works (Multicast Platform)</vt:lpstr>
      <vt:lpstr>How it works (Multicast Platform)</vt:lpstr>
      <vt:lpstr>How it works (Multicast Platform)</vt:lpstr>
      <vt:lpstr>How it works (Multicast Platform)</vt:lpstr>
      <vt:lpstr>The Future</vt:lpstr>
      <vt:lpstr>Evolution of EUMETCast – Data Rates</vt:lpstr>
      <vt:lpstr>Data Access and Dissemination for Sentinel-3</vt:lpstr>
      <vt:lpstr>Data Access and Dissemination for Sentinel-3</vt:lpstr>
      <vt:lpstr>Sentinel 3A Data Rates</vt:lpstr>
      <vt:lpstr>EUMETCast Reception Station architecture</vt:lpstr>
      <vt:lpstr>EUMETCast Reception Station – operational use</vt:lpstr>
      <vt:lpstr>Reception Station Requirements</vt:lpstr>
      <vt:lpstr>Tellicast future developments</vt:lpstr>
      <vt:lpstr>Reception capabilities</vt:lpstr>
      <vt:lpstr>More Information</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Sheasby</dc:creator>
  <cp:lastModifiedBy>Nicholas Coyne</cp:lastModifiedBy>
  <cp:revision>482</cp:revision>
  <cp:lastPrinted>2006-03-06T14:11:17Z</cp:lastPrinted>
  <dcterms:created xsi:type="dcterms:W3CDTF">2010-03-15T10:48:57Z</dcterms:created>
  <dcterms:modified xsi:type="dcterms:W3CDTF">2016-04-22T09:38:11Z</dcterms:modified>
</cp:coreProperties>
</file>